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613" r:id="rId2"/>
    <p:sldId id="430" r:id="rId3"/>
    <p:sldId id="574" r:id="rId4"/>
    <p:sldId id="575" r:id="rId5"/>
    <p:sldId id="576" r:id="rId6"/>
    <p:sldId id="577" r:id="rId7"/>
    <p:sldId id="578" r:id="rId8"/>
    <p:sldId id="600" r:id="rId9"/>
    <p:sldId id="601" r:id="rId10"/>
    <p:sldId id="579" r:id="rId11"/>
    <p:sldId id="602" r:id="rId12"/>
    <p:sldId id="603" r:id="rId13"/>
    <p:sldId id="604" r:id="rId14"/>
    <p:sldId id="605" r:id="rId15"/>
    <p:sldId id="606" r:id="rId16"/>
    <p:sldId id="607" r:id="rId17"/>
    <p:sldId id="608" r:id="rId18"/>
    <p:sldId id="609" r:id="rId19"/>
    <p:sldId id="612" r:id="rId20"/>
    <p:sldId id="581" r:id="rId21"/>
    <p:sldId id="582" r:id="rId22"/>
    <p:sldId id="583" r:id="rId23"/>
    <p:sldId id="584" r:id="rId24"/>
    <p:sldId id="585" r:id="rId25"/>
    <p:sldId id="586" r:id="rId26"/>
    <p:sldId id="587" r:id="rId27"/>
    <p:sldId id="588" r:id="rId28"/>
    <p:sldId id="589" r:id="rId29"/>
    <p:sldId id="590" r:id="rId30"/>
    <p:sldId id="591" r:id="rId31"/>
    <p:sldId id="592" r:id="rId32"/>
    <p:sldId id="593" r:id="rId33"/>
    <p:sldId id="594" r:id="rId34"/>
    <p:sldId id="610" r:id="rId35"/>
    <p:sldId id="611" r:id="rId36"/>
    <p:sldId id="595" r:id="rId37"/>
    <p:sldId id="596" r:id="rId38"/>
    <p:sldId id="597" r:id="rId39"/>
    <p:sldId id="598" r:id="rId40"/>
    <p:sldId id="599" r:id="rId41"/>
    <p:sldId id="534" r:id="rId42"/>
    <p:sldId id="431"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5472" userDrawn="1">
          <p15:clr>
            <a:srgbClr val="A4A3A4"/>
          </p15:clr>
        </p15:guide>
        <p15:guide id="4" pos="288" userDrawn="1">
          <p15:clr>
            <a:srgbClr val="A4A3A4"/>
          </p15:clr>
        </p15:guide>
        <p15:guide id="5" orient="horz" pos="1008" userDrawn="1">
          <p15:clr>
            <a:srgbClr val="A4A3A4"/>
          </p15:clr>
        </p15:guide>
        <p15:guide id="6" orient="horz" pos="38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ext uri="{19B8F6BF-5375-455C-9EA6-DF929625EA0E}">
        <p15:presenceInfo xmlns:p15="http://schemas.microsoft.com/office/powerpoint/2012/main" userId="S-1-5-21-617317731-1927854996-104450171-119495" providerId="AD"/>
      </p:ext>
    </p:extLst>
  </p:cmAuthor>
  <p:cmAuthor id="2" name="Rakshit, Nikhil" initials="RN" lastIdx="9" clrIdx="1">
    <p:extLst>
      <p:ext uri="{19B8F6BF-5375-455C-9EA6-DF929625EA0E}">
        <p15:presenceInfo xmlns:p15="http://schemas.microsoft.com/office/powerpoint/2012/main" userId="S-1-5-21-1085031214-2000478354-839522115-359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99008C"/>
    <a:srgbClr val="001581"/>
    <a:srgbClr val="82007C"/>
    <a:srgbClr val="96008F"/>
    <a:srgbClr val="595375"/>
    <a:srgbClr val="6B638B"/>
    <a:srgbClr val="000000"/>
    <a:srgbClr val="FDB940"/>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74" autoAdjust="0"/>
    <p:restoredTop sz="95268" autoAdjust="0"/>
  </p:normalViewPr>
  <p:slideViewPr>
    <p:cSldViewPr>
      <p:cViewPr>
        <p:scale>
          <a:sx n="80" d="100"/>
          <a:sy n="80" d="100"/>
        </p:scale>
        <p:origin x="1762" y="202"/>
      </p:cViewPr>
      <p:guideLst>
        <p:guide orient="horz" pos="2160"/>
        <p:guide pos="2880"/>
        <p:guide pos="5472"/>
        <p:guide pos="288"/>
        <p:guide orient="horz" pos="1008"/>
        <p:guide orient="horz" pos="3888"/>
      </p:guideLst>
    </p:cSldViewPr>
  </p:slideViewPr>
  <p:outlineViewPr>
    <p:cViewPr>
      <p:scale>
        <a:sx n="33" d="100"/>
        <a:sy n="33" d="100"/>
      </p:scale>
      <p:origin x="0" y="-176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3" Type="http://schemas.openxmlformats.org/officeDocument/2006/relationships/slide" Target="slides/slide4.xml"/><Relationship Id="rId21" Type="http://schemas.openxmlformats.org/officeDocument/2006/relationships/slide" Target="slides/slide22.xml"/><Relationship Id="rId34" Type="http://schemas.openxmlformats.org/officeDocument/2006/relationships/slide" Target="slides/slide35.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41" Type="http://schemas.openxmlformats.org/officeDocument/2006/relationships/slide" Target="slides/slide42.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9/26/2018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9/26/2018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193532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Snipping</a:t>
            </a:r>
            <a:r>
              <a:rPr lang="en-US" dirty="0"/>
              <a:t> </a:t>
            </a:r>
            <a:r>
              <a:rPr lang="en-US" b="1" dirty="0"/>
              <a:t>Tool</a:t>
            </a:r>
            <a:r>
              <a:rPr lang="en-US" dirty="0"/>
              <a:t> is a program in Windows 10 that captures an image,</a:t>
            </a:r>
            <a:r>
              <a:rPr lang="en-US" baseline="0" dirty="0"/>
              <a:t> or all or part of your computer screen. A </a:t>
            </a:r>
            <a:r>
              <a:rPr lang="en-US" b="1" baseline="0" dirty="0"/>
              <a:t>snip</a:t>
            </a:r>
            <a:r>
              <a:rPr lang="en-US" baseline="0" dirty="0"/>
              <a:t> is the captured image.</a:t>
            </a:r>
            <a:endParaRPr lang="en-US" dirty="0"/>
          </a:p>
          <a:p>
            <a:endParaRPr lang="en-US" dirty="0"/>
          </a:p>
          <a:p>
            <a:pPr marL="171450" indent="-171450">
              <a:buFont typeface="Arial" panose="020B0604020202020204" pitchFamily="34" charset="0"/>
              <a:buChar char="•"/>
            </a:pPr>
            <a:r>
              <a:rPr lang="en-US" dirty="0"/>
              <a:t>A </a:t>
            </a:r>
            <a:r>
              <a:rPr lang="en-US" b="1" dirty="0"/>
              <a:t>free-form snip </a:t>
            </a:r>
            <a:r>
              <a:rPr lang="en-US" dirty="0"/>
              <a:t>enables you to draw an irregular line such as a circle around an area on the screen. </a:t>
            </a:r>
          </a:p>
          <a:p>
            <a:pPr marL="171450" indent="-171450">
              <a:buFont typeface="Arial" panose="020B0604020202020204" pitchFamily="34" charset="0"/>
              <a:buChar char="•"/>
            </a:pPr>
            <a:r>
              <a:rPr lang="en-US" dirty="0"/>
              <a:t>A </a:t>
            </a:r>
            <a:r>
              <a:rPr lang="en-US" b="1" dirty="0"/>
              <a:t>rectangular snip </a:t>
            </a:r>
            <a:r>
              <a:rPr lang="en-US" dirty="0"/>
              <a:t>enables you to draw a precise box by dragging the mouse</a:t>
            </a:r>
            <a:r>
              <a:rPr lang="en-US" baseline="0" dirty="0"/>
              <a:t> pointer around an area to form a rectangle. </a:t>
            </a:r>
          </a:p>
          <a:p>
            <a:pPr marL="171450" indent="-171450">
              <a:buFont typeface="Arial" panose="020B0604020202020204" pitchFamily="34" charset="0"/>
              <a:buChar char="•"/>
            </a:pPr>
            <a:r>
              <a:rPr lang="en-US" baseline="0" dirty="0"/>
              <a:t>A </a:t>
            </a:r>
            <a:r>
              <a:rPr lang="en-US" b="1" baseline="0" dirty="0"/>
              <a:t>window snip </a:t>
            </a:r>
            <a:r>
              <a:rPr lang="en-US" baseline="0" dirty="0"/>
              <a:t>captures the entire displayed window. </a:t>
            </a:r>
          </a:p>
          <a:p>
            <a:pPr marL="171450" indent="-171450">
              <a:buFont typeface="Arial" panose="020B0604020202020204" pitchFamily="34" charset="0"/>
              <a:buChar char="•"/>
            </a:pPr>
            <a:r>
              <a:rPr lang="en-US" baseline="0" dirty="0"/>
              <a:t>A </a:t>
            </a:r>
            <a:r>
              <a:rPr lang="en-US" b="1" baseline="0" dirty="0"/>
              <a:t>full-screen snip </a:t>
            </a:r>
            <a:r>
              <a:rPr lang="en-US" baseline="0" dirty="0"/>
              <a:t>captures the entire screen.</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3818875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major tasks of an operating system are:</a:t>
            </a:r>
          </a:p>
          <a:p>
            <a:endParaRPr lang="en-US" dirty="0"/>
          </a:p>
          <a:p>
            <a:pPr marL="171450" indent="-171450">
              <a:buFont typeface="Arial" panose="020B0604020202020204" pitchFamily="34" charset="0"/>
              <a:buChar char="•"/>
            </a:pPr>
            <a:r>
              <a:rPr lang="en-US" dirty="0"/>
              <a:t>Manage the computer’s hardware</a:t>
            </a:r>
          </a:p>
          <a:p>
            <a:pPr marL="171450" indent="-171450">
              <a:buFont typeface="Arial" panose="020B0604020202020204" pitchFamily="34" charset="0"/>
              <a:buChar char="•"/>
            </a:pPr>
            <a:r>
              <a:rPr lang="en-US" dirty="0"/>
              <a:t>Manage the application software installed on the computer</a:t>
            </a:r>
          </a:p>
          <a:p>
            <a:pPr marL="171450" indent="-171450">
              <a:buFont typeface="Arial" panose="020B0604020202020204" pitchFamily="34" charset="0"/>
              <a:buChar char="•"/>
            </a:pPr>
            <a:r>
              <a:rPr lang="en-US" dirty="0"/>
              <a:t>Manage the data generated and stored on your computer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Windows 10 is similar to earlier versions of Windows in that it has a desktop that uses a </a:t>
            </a:r>
            <a:r>
              <a:rPr lang="en-US" b="1" dirty="0"/>
              <a:t>graphical user interface </a:t>
            </a:r>
            <a:r>
              <a:rPr lang="en-US" dirty="0"/>
              <a:t>(</a:t>
            </a:r>
            <a:r>
              <a:rPr lang="en-US" b="1" dirty="0"/>
              <a:t>GUI</a:t>
            </a:r>
            <a:r>
              <a:rPr lang="en-US" dirty="0"/>
              <a:t>)</a:t>
            </a:r>
            <a:r>
              <a:rPr lang="en-US" baseline="0" dirty="0"/>
              <a:t> which uses graphics as an image of file folders or wastebasket. A GUI commonly includes the following:</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Pointer</a:t>
            </a:r>
            <a:r>
              <a:rPr lang="en-US" baseline="0" dirty="0"/>
              <a:t> which is a symbol that displays on the screen in response to moving the mouse</a:t>
            </a:r>
          </a:p>
          <a:p>
            <a:pPr marL="171450" indent="-171450">
              <a:buFont typeface="Arial" panose="020B0604020202020204" pitchFamily="34" charset="0"/>
              <a:buChar char="•"/>
            </a:pPr>
            <a:r>
              <a:rPr lang="en-US" b="1" baseline="0" dirty="0"/>
              <a:t>Pointing</a:t>
            </a:r>
            <a:r>
              <a:rPr lang="en-US" baseline="0" dirty="0"/>
              <a:t> </a:t>
            </a:r>
            <a:r>
              <a:rPr lang="en-US" b="1" baseline="0" dirty="0"/>
              <a:t>device</a:t>
            </a:r>
            <a:r>
              <a:rPr lang="en-US" baseline="0" dirty="0"/>
              <a:t> which is a mouse or touchpad which controls the pointer</a:t>
            </a:r>
          </a:p>
          <a:p>
            <a:pPr marL="171450" indent="-171450">
              <a:buFont typeface="Arial" panose="020B0604020202020204" pitchFamily="34" charset="0"/>
              <a:buChar char="•"/>
            </a:pPr>
            <a:r>
              <a:rPr lang="en-US" b="1" baseline="0" dirty="0"/>
              <a:t>Icons</a:t>
            </a:r>
            <a:r>
              <a:rPr lang="en-US" baseline="0" dirty="0"/>
              <a:t> which are small images that represent commands, files, applications, and other windows.</a:t>
            </a:r>
          </a:p>
          <a:p>
            <a:pPr marL="171450" indent="-171450">
              <a:buFont typeface="Arial" panose="020B0604020202020204" pitchFamily="34" charset="0"/>
              <a:buChar char="•"/>
            </a:pPr>
            <a:r>
              <a:rPr lang="en-US" b="0" baseline="0" dirty="0"/>
              <a:t>A</a:t>
            </a:r>
            <a:r>
              <a:rPr lang="en-US" b="1" baseline="0" dirty="0"/>
              <a:t> desktop</a:t>
            </a:r>
            <a:r>
              <a:rPr lang="en-US" baseline="0" dirty="0"/>
              <a:t> which is a simulated desk top or your work space. Icons for programs, files, folders, and various types of documents can be arranged on your desktop.</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08234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built-in apps that come with a new installation of Windows 10 are:</a:t>
            </a:r>
          </a:p>
          <a:p>
            <a:endParaRPr lang="en-US" dirty="0"/>
          </a:p>
          <a:p>
            <a:pPr marL="171450" indent="-171450">
              <a:buFont typeface="Arial" panose="020B0604020202020204" pitchFamily="34" charset="0"/>
              <a:buChar char="•"/>
            </a:pPr>
            <a:r>
              <a:rPr lang="en-US" dirty="0"/>
              <a:t>Mail</a:t>
            </a:r>
          </a:p>
          <a:p>
            <a:pPr marL="171450" indent="-171450">
              <a:buFont typeface="Arial" panose="020B0604020202020204" pitchFamily="34" charset="0"/>
              <a:buChar char="•"/>
            </a:pPr>
            <a:r>
              <a:rPr lang="en-US" dirty="0"/>
              <a:t>Weather</a:t>
            </a:r>
          </a:p>
          <a:p>
            <a:pPr marL="171450" indent="-171450">
              <a:buFont typeface="Arial" panose="020B0604020202020204" pitchFamily="34" charset="0"/>
              <a:buChar char="•"/>
            </a:pPr>
            <a:r>
              <a:rPr lang="en-US" dirty="0"/>
              <a:t>Sound Recorder</a:t>
            </a:r>
          </a:p>
          <a:p>
            <a:pPr marL="171450" indent="-171450">
              <a:buFont typeface="Arial" panose="020B0604020202020204" pitchFamily="34" charset="0"/>
              <a:buChar char="•"/>
            </a:pPr>
            <a:r>
              <a:rPr lang="en-US" dirty="0"/>
              <a:t>Sports</a:t>
            </a:r>
          </a:p>
          <a:p>
            <a:pPr marL="171450" indent="-171450">
              <a:buFont typeface="Arial" panose="020B0604020202020204" pitchFamily="34" charset="0"/>
              <a:buChar char="•"/>
            </a:pPr>
            <a:r>
              <a:rPr lang="en-US" dirty="0"/>
              <a:t>News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can add apps to your Start menu by pinning them to Start.</a:t>
            </a:r>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63624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 </a:t>
            </a:r>
            <a:r>
              <a:rPr lang="en-US" b="1" dirty="0"/>
              <a:t>Task View </a:t>
            </a:r>
            <a:r>
              <a:rPr lang="en-US" dirty="0"/>
              <a:t>button on the taskbar to see and switch between open apps. Use</a:t>
            </a:r>
            <a:r>
              <a:rPr lang="en-US" baseline="0" dirty="0"/>
              <a:t> </a:t>
            </a:r>
            <a:r>
              <a:rPr lang="en-US" b="1" baseline="0" dirty="0"/>
              <a:t>Snap Assist </a:t>
            </a:r>
            <a:r>
              <a:rPr lang="en-US" baseline="0" dirty="0"/>
              <a:t>to display a 50/50 split screen view of two apps. Drag the </a:t>
            </a:r>
            <a:r>
              <a:rPr lang="en-US" b="1" baseline="0" dirty="0"/>
              <a:t>title bar </a:t>
            </a:r>
            <a:r>
              <a:rPr lang="en-US" baseline="0" dirty="0"/>
              <a:t>(the bar at the top of the window) to the right or left until it snaps into place. You can snap up to four apps by dragging their title bars into the corners of your screen. Task view displays a </a:t>
            </a:r>
            <a:r>
              <a:rPr lang="en-US" b="1" baseline="0" dirty="0"/>
              <a:t>thumbnail</a:t>
            </a:r>
            <a:r>
              <a:rPr lang="en-US" sz="1200" kern="1200" dirty="0">
                <a:solidFill>
                  <a:schemeClr val="tx1"/>
                </a:solidFill>
                <a:effectLst/>
                <a:latin typeface="+mn-lt"/>
                <a:ea typeface="+mn-ea"/>
                <a:cs typeface="+mn-cs"/>
              </a:rPr>
              <a:t>—</a:t>
            </a:r>
            <a:r>
              <a:rPr lang="en-US" baseline="0" dirty="0"/>
              <a:t>reduced image of a graphic</a:t>
            </a:r>
            <a:r>
              <a:rPr lang="en-US" sz="1200" kern="1200" dirty="0">
                <a:solidFill>
                  <a:schemeClr val="tx1"/>
                </a:solidFill>
                <a:effectLst/>
                <a:latin typeface="+mn-lt"/>
                <a:ea typeface="+mn-ea"/>
                <a:cs typeface="+mn-cs"/>
              </a:rPr>
              <a:t>—</a:t>
            </a:r>
            <a:r>
              <a:rPr lang="en-US" baseline="0" dirty="0"/>
              <a:t>of each open window.</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1118632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Action Center </a:t>
            </a:r>
            <a:r>
              <a:rPr lang="en-US" dirty="0"/>
              <a:t>is a vertical panel that displays on the right side of your screen when you click the icon in the notification area of the taskbar. The top portion displays</a:t>
            </a:r>
            <a:r>
              <a:rPr lang="en-US" baseline="0" dirty="0"/>
              <a:t> notifications from apps you have installed and those you have elected to receive notifications from. The bottom portion displays </a:t>
            </a:r>
            <a:r>
              <a:rPr lang="en-US" b="1" baseline="0" dirty="0"/>
              <a:t>Quick</a:t>
            </a:r>
            <a:r>
              <a:rPr lang="en-US" baseline="0" dirty="0"/>
              <a:t> </a:t>
            </a:r>
            <a:r>
              <a:rPr lang="en-US" b="1" baseline="0" dirty="0"/>
              <a:t>Actions</a:t>
            </a:r>
            <a:r>
              <a:rPr lang="en-US" baseline="0" dirty="0"/>
              <a:t>, which are buttons that take you to frequently used system commands.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50224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Cortana</a:t>
            </a:r>
            <a:r>
              <a:rPr lang="en-US" baseline="0" dirty="0"/>
              <a:t> is the name for the intelligent female character in the Halo video game series. She is also the name for the personal digital assistant in Windows 10. Once installed, you can speak your requests to Cortana instead of typing them.</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6689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a:t>
            </a:r>
            <a:r>
              <a:rPr lang="en-US" b="1" baseline="0" dirty="0"/>
              <a:t> Edge </a:t>
            </a:r>
            <a:r>
              <a:rPr lang="en-US" baseline="0" dirty="0"/>
              <a:t>is the web browser program that comes with Windows 10. It gives you the ability to:</a:t>
            </a:r>
          </a:p>
          <a:p>
            <a:endParaRPr lang="en-US" baseline="0" dirty="0"/>
          </a:p>
          <a:p>
            <a:pPr marL="171450" indent="-171450">
              <a:buFont typeface="Arial" panose="020B0604020202020204" pitchFamily="34" charset="0"/>
              <a:buChar char="•"/>
            </a:pPr>
            <a:r>
              <a:rPr lang="en-US" baseline="0" dirty="0"/>
              <a:t>Enter a search directly into the address bar</a:t>
            </a:r>
          </a:p>
          <a:p>
            <a:pPr marL="171450" indent="-171450">
              <a:buFont typeface="Arial" panose="020B0604020202020204" pitchFamily="34" charset="0"/>
              <a:buChar char="•"/>
            </a:pPr>
            <a:r>
              <a:rPr lang="en-US" baseline="0" dirty="0"/>
              <a:t>Save sites and favorites and reading lists in the Hub feature</a:t>
            </a:r>
          </a:p>
          <a:p>
            <a:pPr marL="171450" indent="-171450">
              <a:buFont typeface="Arial" panose="020B0604020202020204" pitchFamily="34" charset="0"/>
              <a:buChar char="•"/>
            </a:pPr>
            <a:r>
              <a:rPr lang="en-US" baseline="0" dirty="0"/>
              <a:t>Take notes and highlight directly on a webpage and then share that page with someone</a:t>
            </a:r>
          </a:p>
          <a:p>
            <a:pPr marL="171450" indent="-171450">
              <a:buFont typeface="Arial" panose="020B0604020202020204" pitchFamily="34" charset="0"/>
              <a:buChar char="•"/>
            </a:pPr>
            <a:r>
              <a:rPr lang="en-US" baseline="0" dirty="0"/>
              <a:t>Pin a website to your Start menu</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160087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turn off your computer by using the Sleep command, Windows 10 automatically saves your work, the screen goes dark, the computer’s fan stops, and your computer goes to sleep. </a:t>
            </a:r>
          </a:p>
          <a:p>
            <a:endParaRPr lang="en-US" dirty="0"/>
          </a:p>
          <a:p>
            <a:r>
              <a:rPr lang="en-US" dirty="0"/>
              <a:t>When you shut down your computer, all open programs</a:t>
            </a:r>
            <a:r>
              <a:rPr lang="en-US" baseline="0" dirty="0"/>
              <a:t> and files close, network connections close, and the hard disk stops. The power is off.</a:t>
            </a:r>
          </a:p>
          <a:p>
            <a:endParaRPr lang="en-US" baseline="0" dirty="0"/>
          </a:p>
          <a:p>
            <a:r>
              <a:rPr lang="en-US" baseline="0" dirty="0"/>
              <a:t>Windows 10 supports multiple local account users on a single computer, at least one user is the administrator. The administrator restricts access on your computer so only those who are authorized to use your computer can do so. The screen is managed through user accounts, which is a collection of information that tells Windows 10 what files and folders the account holder can access.</a:t>
            </a:r>
          </a:p>
          <a:p>
            <a:endParaRPr lang="en-US" baseline="0" dirty="0"/>
          </a:p>
          <a:p>
            <a:r>
              <a:rPr lang="en-US" baseline="0" dirty="0"/>
              <a:t>An </a:t>
            </a:r>
            <a:r>
              <a:rPr lang="en-US" b="1" baseline="0" dirty="0"/>
              <a:t>administrator account </a:t>
            </a:r>
            <a:r>
              <a:rPr lang="en-US" baseline="0" dirty="0"/>
              <a:t>allows complete access to the computer. Administrators can make changes that affect other users, change security settings, install software and hardware, access all files, and make changes to other user accounts.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1237517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Windows 10 is a modern operating system, it will receive updates on a regular basis. </a:t>
            </a:r>
          </a:p>
          <a:p>
            <a:endParaRPr lang="en-US" dirty="0"/>
          </a:p>
          <a:p>
            <a:r>
              <a:rPr lang="en-US" dirty="0"/>
              <a:t>The backup and recovery tools available in Windows 10 include:</a:t>
            </a:r>
          </a:p>
          <a:p>
            <a:pPr marL="171450" indent="-171450">
              <a:buFont typeface="Arial" panose="020B0604020202020204" pitchFamily="34" charset="0"/>
              <a:buChar char="•"/>
            </a:pPr>
            <a:r>
              <a:rPr lang="en-US" b="1" dirty="0"/>
              <a:t>File History </a:t>
            </a:r>
            <a:r>
              <a:rPr lang="en-US" dirty="0"/>
              <a:t>which can automatically back up your most important files</a:t>
            </a:r>
            <a:r>
              <a:rPr lang="en-US" baseline="0" dirty="0"/>
              <a:t> to a separate location</a:t>
            </a:r>
          </a:p>
          <a:p>
            <a:pPr marL="171450" indent="-171450">
              <a:buFont typeface="Arial" panose="020B0604020202020204" pitchFamily="34" charset="0"/>
              <a:buChar char="•"/>
            </a:pPr>
            <a:r>
              <a:rPr lang="en-US" b="1" baseline="0" dirty="0"/>
              <a:t>PC Reset </a:t>
            </a:r>
            <a:r>
              <a:rPr lang="en-US" baseline="0" dirty="0"/>
              <a:t>which lets you return your PC to the condition it was in the day you bought it</a:t>
            </a:r>
          </a:p>
          <a:p>
            <a:pPr marL="171450" indent="-171450">
              <a:buFont typeface="Arial" panose="020B0604020202020204" pitchFamily="34" charset="0"/>
              <a:buChar char="•"/>
            </a:pPr>
            <a:r>
              <a:rPr lang="en-US" b="1" baseline="0" dirty="0"/>
              <a:t>System image backup </a:t>
            </a:r>
            <a:r>
              <a:rPr lang="en-US" baseline="0" dirty="0"/>
              <a:t>which creates a full system image backup from which you can restore your PC</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dirty="0"/>
              <a:t>Windows Defender </a:t>
            </a:r>
            <a:r>
              <a:rPr lang="en-US" dirty="0"/>
              <a:t>is a protection built into Windows 10 that helps prevent viruses, spyware, and malicious or unwanted software from</a:t>
            </a:r>
            <a:r>
              <a:rPr lang="en-US" baseline="0" dirty="0"/>
              <a:t> being installed on your PC without your knowledge.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Windows Firewall </a:t>
            </a:r>
            <a:r>
              <a:rPr lang="en-US" baseline="0" dirty="0"/>
              <a:t>is protection that can prevent hackers or malicious software from gaining access to your computer through a network or the Internet.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t>
            </a:r>
            <a:r>
              <a:rPr lang="en-US" b="1" baseline="0" dirty="0"/>
              <a:t>Control Panel </a:t>
            </a:r>
            <a:r>
              <a:rPr lang="en-US" baseline="0" dirty="0"/>
              <a:t>is an area where you can manipulate some of the Windows 10 basic system settings.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1135391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48370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26962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is the fundamental unit of storage on the computer. A folder is the basic organizing tool for files.</a:t>
            </a:r>
            <a:r>
              <a:rPr lang="en-US" baseline="0" dirty="0"/>
              <a:t> A folder can be created inside a folder, this is referred to as a </a:t>
            </a:r>
            <a:r>
              <a:rPr lang="en-US" b="1" baseline="0" dirty="0"/>
              <a:t>subfolder</a:t>
            </a:r>
            <a:r>
              <a:rPr lang="en-US" baseline="0" dirty="0"/>
              <a:t>.</a:t>
            </a:r>
          </a:p>
          <a:p>
            <a:endParaRPr lang="en-US" baseline="0" dirty="0"/>
          </a:p>
          <a:p>
            <a:r>
              <a:rPr lang="en-US" baseline="0" dirty="0"/>
              <a:t>Windows 10 arranges folders in a </a:t>
            </a:r>
            <a:r>
              <a:rPr lang="en-US" b="1" baseline="0" dirty="0"/>
              <a:t>hierarchy</a:t>
            </a:r>
            <a:r>
              <a:rPr lang="en-US" baseline="0" dirty="0"/>
              <a:t> – an arrangement where items are ranked. The hierarchy of folders is referred to as </a:t>
            </a:r>
            <a:r>
              <a:rPr lang="en-US" b="1" baseline="0" dirty="0"/>
              <a:t>folder structure</a:t>
            </a:r>
            <a:r>
              <a:rPr lang="en-US" baseline="0" dirty="0"/>
              <a:t>. A sequence of folders in a folder is referred to as a </a:t>
            </a:r>
            <a:r>
              <a:rPr lang="en-US" b="1" baseline="0" dirty="0"/>
              <a:t>path</a:t>
            </a:r>
            <a:r>
              <a:rPr lang="en-US" baseline="0" dirty="0"/>
              <a:t>.</a:t>
            </a:r>
          </a:p>
          <a:p>
            <a:endParaRPr lang="en-US" baseline="0" dirty="0"/>
          </a:p>
          <a:p>
            <a:r>
              <a:rPr lang="en-US" baseline="0" dirty="0"/>
              <a:t>File Explorer is the program that displays the contents of locations, folders, and files on your computer and also in your OneDrive or other cloud storage.</a:t>
            </a:r>
          </a:p>
          <a:p>
            <a:endParaRPr lang="en-US" baseline="0" dirty="0"/>
          </a:p>
          <a:p>
            <a:r>
              <a:rPr lang="en-US" baseline="0" dirty="0"/>
              <a:t>A </a:t>
            </a:r>
            <a:r>
              <a:rPr lang="en-US" b="1" baseline="0" dirty="0"/>
              <a:t>file list </a:t>
            </a:r>
            <a:r>
              <a:rPr lang="en-US" baseline="0" dirty="0"/>
              <a:t>displays the contents of a folder or location. The </a:t>
            </a:r>
            <a:r>
              <a:rPr lang="en-US" b="1" baseline="0" dirty="0"/>
              <a:t>details pane </a:t>
            </a:r>
            <a:r>
              <a:rPr lang="en-US" baseline="0" dirty="0"/>
              <a:t>displays the most common file properties associated with a selected file. </a:t>
            </a:r>
            <a:r>
              <a:rPr lang="en-US" b="1" baseline="0" dirty="0"/>
              <a:t>File properties </a:t>
            </a:r>
            <a:r>
              <a:rPr lang="en-US" baseline="0" dirty="0"/>
              <a:t>refer to information about a file, such as author, date of the last change, and any descriptive tags that have been added to the properties.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79606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start programs from the Start menu or from the taskbar by pinning a program to the taskbar. You can open your data files from within the program or from</a:t>
            </a:r>
            <a:r>
              <a:rPr lang="en-US" baseline="0" dirty="0"/>
              <a:t> File Explorer.</a:t>
            </a:r>
          </a:p>
          <a:p>
            <a:endParaRPr lang="en-US" baseline="0"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310056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list of places from which you can open a document. A</a:t>
            </a:r>
            <a:r>
              <a:rPr lang="en-US" b="1" baseline="0" dirty="0"/>
              <a:t> dialog box </a:t>
            </a:r>
            <a:r>
              <a:rPr lang="en-US" baseline="0" dirty="0"/>
              <a:t>is a window containing options for completing a task. It is similar to the File Explorer window. When you are working in a desktop application, use the Open dialog box to locate and open existing files. </a:t>
            </a:r>
          </a:p>
          <a:p>
            <a:endParaRPr lang="en-US" baseline="0" dirty="0"/>
          </a:p>
          <a:p>
            <a:r>
              <a:rPr lang="en-US" baseline="0" dirty="0"/>
              <a:t>The </a:t>
            </a:r>
            <a:r>
              <a:rPr lang="en-US" b="1" baseline="0" dirty="0"/>
              <a:t>Address bar </a:t>
            </a:r>
            <a:r>
              <a:rPr lang="en-US" baseline="0" dirty="0"/>
              <a:t>displays the path in the folder structure.</a:t>
            </a:r>
          </a:p>
          <a:p>
            <a:r>
              <a:rPr lang="en-US" b="1" baseline="0" dirty="0"/>
              <a:t>The file list </a:t>
            </a:r>
            <a:r>
              <a:rPr lang="en-US" baseline="0" dirty="0"/>
              <a:t>is a list of the files and folders in the specific folder you have specified. </a:t>
            </a:r>
          </a:p>
          <a:p>
            <a:r>
              <a:rPr lang="en-US" b="1" baseline="0" dirty="0"/>
              <a:t>File name box </a:t>
            </a:r>
            <a:r>
              <a:rPr lang="en-US" baseline="0" dirty="0"/>
              <a:t>enables you to type the name of a specific file if you know it.</a:t>
            </a:r>
          </a:p>
          <a:p>
            <a:r>
              <a:rPr lang="en-US" baseline="0" dirty="0"/>
              <a:t>The </a:t>
            </a:r>
            <a:r>
              <a:rPr lang="en-US" b="1" baseline="0" dirty="0"/>
              <a:t>File type arrow </a:t>
            </a:r>
            <a:r>
              <a:rPr lang="en-US" baseline="0" dirty="0"/>
              <a:t>enables you to restrict the type of files displayed in the file list. </a:t>
            </a:r>
          </a:p>
          <a:p>
            <a:r>
              <a:rPr lang="en-US" baseline="0" dirty="0"/>
              <a:t>The </a:t>
            </a:r>
            <a:r>
              <a:rPr lang="en-US" b="1" baseline="0" dirty="0"/>
              <a:t>Navigation pane </a:t>
            </a:r>
            <a:r>
              <a:rPr lang="en-US" baseline="0" dirty="0"/>
              <a:t>helps you navigate to files and folders.</a:t>
            </a:r>
          </a:p>
          <a:p>
            <a:r>
              <a:rPr lang="en-US" baseline="0" dirty="0"/>
              <a:t>The </a:t>
            </a:r>
            <a:r>
              <a:rPr lang="en-US" b="1" baseline="0" dirty="0"/>
              <a:t>Search bar </a:t>
            </a:r>
            <a:r>
              <a:rPr lang="en-US" baseline="0" dirty="0"/>
              <a:t>searches for files in the current folder.</a:t>
            </a:r>
          </a:p>
          <a:p>
            <a:r>
              <a:rPr lang="en-US" b="1" baseline="0" dirty="0"/>
              <a:t>Toolbar</a:t>
            </a:r>
            <a:r>
              <a:rPr lang="en-US" baseline="0" dirty="0"/>
              <a:t> displays relevant tasks like creating a new folder.</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165555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File name</a:t>
            </a:r>
            <a:r>
              <a:rPr lang="en-US" b="1" baseline="0" dirty="0"/>
              <a:t> extensions </a:t>
            </a:r>
            <a:r>
              <a:rPr lang="en-US" baseline="0" dirty="0"/>
              <a:t>are a set of characters at the end of a file name that helps Windows understand what kind of information is in the file and what program should open it. A </a:t>
            </a:r>
            <a:r>
              <a:rPr lang="en-US" b="1" baseline="0" dirty="0"/>
              <a:t>.txt file </a:t>
            </a:r>
            <a:r>
              <a:rPr lang="en-US" baseline="0" dirty="0"/>
              <a:t>is a simple file consisting of lines of text with no formatting that almost any computer can open and display.</a:t>
            </a:r>
          </a:p>
          <a:p>
            <a:endParaRPr lang="en-US" baseline="0" dirty="0"/>
          </a:p>
          <a:p>
            <a:r>
              <a:rPr lang="en-US" baseline="0" dirty="0"/>
              <a:t>In the </a:t>
            </a:r>
            <a:r>
              <a:rPr lang="en-US" b="1" baseline="0" dirty="0"/>
              <a:t>file list</a:t>
            </a:r>
            <a:r>
              <a:rPr lang="en-US" baseline="0" dirty="0"/>
              <a:t>, you can filter the list by clicking on the Type column heading. It will filter according to what type of tile it is.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32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File management </a:t>
            </a:r>
            <a:r>
              <a:rPr lang="en-US" dirty="0"/>
              <a:t>includes organizing, copying, naming, renaming, moving, and deleting files and folders that you have stored in various locations.</a:t>
            </a:r>
            <a:r>
              <a:rPr lang="en-US" baseline="0" dirty="0"/>
              <a:t> </a:t>
            </a:r>
          </a:p>
          <a:p>
            <a:endParaRPr lang="en-US" baseline="0" dirty="0"/>
          </a:p>
          <a:p>
            <a:pPr marL="0" indent="0">
              <a:buFont typeface="Arial" panose="020B0604020202020204" pitchFamily="34" charset="0"/>
              <a:buNone/>
            </a:pPr>
            <a:r>
              <a:rPr lang="en-US" baseline="0" dirty="0"/>
              <a:t>The </a:t>
            </a:r>
            <a:r>
              <a:rPr lang="en-US" b="1" baseline="0" dirty="0"/>
              <a:t>copy command </a:t>
            </a:r>
            <a:r>
              <a:rPr lang="en-US" baseline="0" dirty="0"/>
              <a:t>places a copy of your selected file or folder on the Clipboard where it will be stored until you use the Paste command to insert the copy somewhere else. The Clipboard is temporary storage; when the computer is powered down, the Clipboard is emptied.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When you Paste from the clipboard, you replace what was there before. In Windows 10, you cannot put multiple items in the clipboard like you can in Microsoft Word.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progress bar displays a dialog box, and also displays on the File Explorer taskbar button with green shading. A progress bar indicates visually the progress of the copy process, a download, or a file transfer.</a:t>
            </a:r>
          </a:p>
          <a:p>
            <a:pPr marL="0" indent="0">
              <a:buFont typeface="Arial" panose="020B0604020202020204" pitchFamily="34" charset="0"/>
              <a:buNone/>
            </a:pP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1806916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moving, renaming, and deleting files and folders comprise the most heavily used features in File Explorer. When you copy a file or folder, you make a duplicate of the original item and store it in another location.</a:t>
            </a:r>
          </a:p>
          <a:p>
            <a:endParaRPr lang="en-US" dirty="0"/>
          </a:p>
          <a:p>
            <a:r>
              <a:rPr lang="en-US" dirty="0"/>
              <a:t>You can also use the CTRL key with the mouse to engage</a:t>
            </a:r>
            <a:r>
              <a:rPr lang="en-US" baseline="0" dirty="0"/>
              <a:t> the copy command and place a copy in the location you want it to go. </a:t>
            </a:r>
          </a:p>
          <a:p>
            <a:endParaRPr lang="en-US" baseline="0" dirty="0"/>
          </a:p>
          <a:p>
            <a:r>
              <a:rPr lang="en-US" baseline="0" dirty="0"/>
              <a:t>Moving a file or folder removes it from its original location and stores it in a new location.</a:t>
            </a:r>
          </a:p>
          <a:p>
            <a:endParaRPr lang="en-US" baseline="0" dirty="0"/>
          </a:p>
          <a:p>
            <a:r>
              <a:rPr lang="en-US" baseline="0" dirty="0"/>
              <a:t>It’s a good practice to delete files and folders that you no longer need from your hard disk drive and removable storage device. Deleting from your computer places the files and folders in the recycle bin until the recycle bin is emptied. As long as the recycle bin has not been emptied, you can restore files and folders to their original location. Deleting files and folders from removable storage devices is permanent.</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4149624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OneDrive is Microsoft’s cloud storage. Cloud storage means that your data is stored on a remote server that is maintained by a company so you have easy access to your files.</a:t>
            </a:r>
          </a:p>
          <a:p>
            <a:endParaRPr lang="en-US" dirty="0"/>
          </a:p>
          <a:p>
            <a:r>
              <a:rPr lang="en-US" dirty="0"/>
              <a:t>OneDrive</a:t>
            </a:r>
            <a:r>
              <a:rPr lang="en-US" baseline="0" dirty="0"/>
              <a:t> is integrated into Windows 10 operating system. OneDrive is similar to Google’s Google Drive that is integrated into Chrome, and Apple’s iCloud which is integrated into both Max and iOS operating systems.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1675177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is optimized to touchscreens and</a:t>
            </a:r>
            <a:r>
              <a:rPr lang="en-US" baseline="0" dirty="0"/>
              <a:t> with the mouse and keyboard.</a:t>
            </a:r>
          </a:p>
          <a:p>
            <a:r>
              <a:rPr lang="en-US" baseline="0" dirty="0"/>
              <a:t>The Windows 10 Start menu is your one-screen view of information called your dashboard.</a:t>
            </a:r>
          </a:p>
          <a:p>
            <a:r>
              <a:rPr lang="en-US" baseline="0" dirty="0"/>
              <a:t>Windows Store apps used from the Start menu display in separate windows.</a:t>
            </a:r>
          </a:p>
          <a:p>
            <a:r>
              <a:rPr lang="en-US" baseline="0"/>
              <a:t>File Explorer is used to navigate your Windows 10 structure.</a:t>
            </a:r>
            <a:endParaRPr lang="en-US"/>
          </a:p>
          <a:p>
            <a:endParaRPr lang="en-IN"/>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129380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976903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166068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program</a:t>
            </a:r>
            <a:r>
              <a:rPr lang="en-US" dirty="0"/>
              <a:t> is a set of instructions that a computer uses</a:t>
            </a:r>
            <a:r>
              <a:rPr lang="en-US" baseline="0" dirty="0"/>
              <a:t> to accomplish a task. An </a:t>
            </a:r>
            <a:r>
              <a:rPr lang="en-US" b="1" baseline="0" dirty="0"/>
              <a:t>application</a:t>
            </a:r>
            <a:r>
              <a:rPr lang="en-US" baseline="0" dirty="0"/>
              <a:t> is a computer program that helps you perform a task with a specific purpose. For instance, if you wanted to write a letter, you would use a word processing program such as Microsoft Word.</a:t>
            </a:r>
          </a:p>
          <a:p>
            <a:endParaRPr lang="en-US" baseline="0" dirty="0"/>
          </a:p>
          <a:p>
            <a:r>
              <a:rPr lang="en-US" baseline="0" dirty="0"/>
              <a:t>An </a:t>
            </a:r>
            <a:r>
              <a:rPr lang="en-US" b="1" baseline="0" dirty="0"/>
              <a:t>operating system </a:t>
            </a:r>
            <a:r>
              <a:rPr lang="en-US" baseline="0" dirty="0"/>
              <a:t>is a specific type of computer program that manages other programs on a computing device. Windows 10 is an operating system developed by Microsoft Corporation that works not only with computers, but also mobile computing devices.</a:t>
            </a:r>
          </a:p>
          <a:p>
            <a:endParaRPr lang="en-US" baseline="0" dirty="0"/>
          </a:p>
          <a:p>
            <a:r>
              <a:rPr lang="en-US" baseline="0" dirty="0"/>
              <a:t>The term </a:t>
            </a:r>
            <a:r>
              <a:rPr lang="en-US" b="1" baseline="0" dirty="0"/>
              <a:t>desktop app </a:t>
            </a:r>
            <a:r>
              <a:rPr lang="en-US" baseline="0" dirty="0"/>
              <a:t>(application) is commonly referred to as a computer program that is installed on the hard drive of your personal computer. Microsoft Office is an example of a full-featured program.</a:t>
            </a:r>
          </a:p>
          <a:p>
            <a:endParaRPr lang="en-US" baseline="0" dirty="0"/>
          </a:p>
          <a:p>
            <a:r>
              <a:rPr lang="en-US" b="1" baseline="0" dirty="0"/>
              <a:t>Windows apps </a:t>
            </a:r>
            <a:r>
              <a:rPr lang="en-US" baseline="0" dirty="0"/>
              <a:t>are apps that run not only on a Windows phone but also on a Windows tablet and a Windows PC. Mobile apps for smart phones have their own mobile device platform. An operating system environment is referred to as a </a:t>
            </a:r>
            <a:r>
              <a:rPr lang="en-US" b="1" baseline="0" dirty="0"/>
              <a:t>platform</a:t>
            </a:r>
            <a:r>
              <a:rPr lang="en-US" baseline="0" dirty="0"/>
              <a:t>, which is the underlying computer system in which the application program can run. </a:t>
            </a:r>
          </a:p>
          <a:p>
            <a:endParaRPr lang="en-US" baseline="0" dirty="0"/>
          </a:p>
          <a:p>
            <a:r>
              <a:rPr lang="en-US" baseline="0" dirty="0"/>
              <a:t>An application developer is anyone who writes a computer application.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318992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can have multiple users on the same computer. Each user</a:t>
            </a:r>
            <a:r>
              <a:rPr lang="en-US" baseline="0" dirty="0"/>
              <a:t> has his/her own user account.</a:t>
            </a:r>
          </a:p>
          <a:p>
            <a:endParaRPr lang="en-US" baseline="0" dirty="0"/>
          </a:p>
          <a:p>
            <a:r>
              <a:rPr lang="en-US" baseline="0" dirty="0"/>
              <a:t>You can create a Microsoft account, and then use that account to sign in to any Windows 10 computer where you have created a user account. This allows you to:</a:t>
            </a:r>
          </a:p>
          <a:p>
            <a:endParaRPr lang="en-US" baseline="0" dirty="0"/>
          </a:p>
          <a:p>
            <a:pPr marL="171450" indent="-171450">
              <a:buFont typeface="Arial" panose="020B0604020202020204" pitchFamily="34" charset="0"/>
              <a:buChar char="•"/>
            </a:pPr>
            <a:r>
              <a:rPr lang="en-US" baseline="0" dirty="0"/>
              <a:t>Download apps from the Windows Store</a:t>
            </a:r>
          </a:p>
          <a:p>
            <a:pPr marL="171450" indent="-171450">
              <a:buFont typeface="Arial" panose="020B0604020202020204" pitchFamily="34" charset="0"/>
              <a:buChar char="•"/>
            </a:pPr>
            <a:r>
              <a:rPr lang="en-US" baseline="0" dirty="0"/>
              <a:t>Get your online content – email, social network updates, and updated news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3886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beginning any</a:t>
            </a:r>
            <a:r>
              <a:rPr lang="en-US" baseline="0" dirty="0"/>
              <a:t> computer activity, you must turn your computer on. This is called </a:t>
            </a:r>
            <a:r>
              <a:rPr lang="en-US" b="1" baseline="0" dirty="0"/>
              <a:t>booting the computer</a:t>
            </a:r>
            <a:r>
              <a:rPr lang="en-US" baseline="0" dirty="0"/>
              <a:t>. </a:t>
            </a:r>
          </a:p>
          <a:p>
            <a:endParaRPr lang="en-US" baseline="0" dirty="0"/>
          </a:p>
          <a:p>
            <a:r>
              <a:rPr lang="en-US" baseline="0" dirty="0"/>
              <a:t>The Windows 10 displays a background that is a lock screen. The picture will vary.</a:t>
            </a:r>
          </a:p>
          <a:p>
            <a:endParaRPr lang="en-US" baseline="0" dirty="0"/>
          </a:p>
          <a:p>
            <a:r>
              <a:rPr lang="en-US" baseline="0" dirty="0"/>
              <a:t>You may have a standard sign-in screen with a logo or sign-in instructions, which will differ from the one shown. </a:t>
            </a:r>
          </a:p>
          <a:p>
            <a:endParaRPr lang="en-US" baseline="0" dirty="0"/>
          </a:p>
          <a:p>
            <a:r>
              <a:rPr lang="en-US" baseline="0" dirty="0"/>
              <a:t>Windows 10 works with both the touch screen and the mouse.</a:t>
            </a:r>
          </a:p>
          <a:p>
            <a:endParaRPr lang="en-US" baseline="0" dirty="0"/>
          </a:p>
          <a:p>
            <a:r>
              <a:rPr lang="en-US" baseline="0" dirty="0"/>
              <a:t>To login, press the Enter key and a sign-in screen will appear.</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74343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Windows 10 Start menu displays a list of installed programs on the left and a customizable</a:t>
            </a:r>
            <a:r>
              <a:rPr lang="en-US" baseline="0" dirty="0"/>
              <a:t> group of square and rectangular boxes</a:t>
            </a:r>
            <a:r>
              <a:rPr lang="en-US" sz="1200" kern="1200" dirty="0">
                <a:solidFill>
                  <a:schemeClr val="tx1"/>
                </a:solidFill>
                <a:effectLst/>
                <a:latin typeface="+mn-lt"/>
                <a:ea typeface="+mn-ea"/>
                <a:cs typeface="+mn-cs"/>
              </a:rPr>
              <a:t>—</a:t>
            </a:r>
            <a:r>
              <a:rPr lang="en-US" baseline="0" dirty="0"/>
              <a:t>referred to as tiles</a:t>
            </a:r>
            <a:r>
              <a:rPr lang="en-US" sz="1200" kern="1200" dirty="0">
                <a:solidFill>
                  <a:schemeClr val="tx1"/>
                </a:solidFill>
                <a:effectLst/>
                <a:latin typeface="+mn-lt"/>
                <a:ea typeface="+mn-ea"/>
                <a:cs typeface="+mn-cs"/>
              </a:rPr>
              <a:t>—</a:t>
            </a:r>
            <a:r>
              <a:rPr lang="en-US" baseline="0" dirty="0"/>
              <a:t>on the right. You can customize the arrangement of these tiles by clicking or tapping them.</a:t>
            </a:r>
          </a:p>
          <a:p>
            <a:endParaRPr lang="en-US" baseline="0" dirty="0"/>
          </a:p>
          <a:p>
            <a:r>
              <a:rPr lang="en-US" baseline="0" dirty="0"/>
              <a:t>The right side of the Start menu can be referred to as your connected dashboard—a one-screen view of links to information and programs that matter to you. These are programs where you connect with people, activities, places, and apps that you use. Some tiles are referred to as live tiles because they are constantly updated with fresh information relevant to you.</a:t>
            </a:r>
          </a:p>
          <a:p>
            <a:endParaRPr lang="en-US" baseline="0" dirty="0"/>
          </a:p>
          <a:p>
            <a:r>
              <a:rPr lang="en-US" baseline="0" dirty="0"/>
              <a:t>As you learn to work with Windows 10, you will learn to customize the Start menu and add, delete, and organize tiles into meaningful groups. You will be able to customize it to suit yourself.</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11904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Action</a:t>
            </a:r>
            <a:r>
              <a:rPr lang="en-US" baseline="0" dirty="0"/>
              <a:t> Center is to the right of your screen where you can see app applications – such as new mail or new alerts from Microsoft or from social networks. </a:t>
            </a:r>
          </a:p>
          <a:p>
            <a:pPr marL="171450" indent="-171450">
              <a:buFont typeface="Arial" panose="020B0604020202020204" pitchFamily="34" charset="0"/>
              <a:buChar char="•"/>
            </a:pPr>
            <a:r>
              <a:rPr lang="en-US" baseline="0" dirty="0"/>
              <a:t>The Desktop serves as a surface for working, like the top of a desk. </a:t>
            </a:r>
            <a:r>
              <a:rPr lang="en-US" b="1" baseline="0" dirty="0"/>
              <a:t>Icons</a:t>
            </a:r>
            <a:r>
              <a:rPr lang="en-US" baseline="0" dirty="0"/>
              <a:t>, small pictures that represent a file, folder, program, or other object, are placed on the desktop for easy access. </a:t>
            </a:r>
          </a:p>
          <a:p>
            <a:pPr marL="171450" indent="-171450">
              <a:buFont typeface="Arial" panose="020B0604020202020204" pitchFamily="34" charset="0"/>
              <a:buChar char="•"/>
            </a:pPr>
            <a:r>
              <a:rPr lang="en-US" baseline="0" dirty="0"/>
              <a:t>The Desktop background displays colors and graphics of your desktop, this is referred to as </a:t>
            </a:r>
            <a:r>
              <a:rPr lang="en-US" b="1" baseline="0" dirty="0"/>
              <a:t>wallpaper</a:t>
            </a:r>
            <a:r>
              <a:rPr lang="en-US" baseline="0" dirty="0"/>
              <a:t>. </a:t>
            </a:r>
          </a:p>
          <a:p>
            <a:pPr marL="171450" indent="-171450">
              <a:buFont typeface="Arial" panose="020B0604020202020204" pitchFamily="34" charset="0"/>
              <a:buChar char="•"/>
            </a:pPr>
            <a:r>
              <a:rPr lang="en-US" baseline="0" dirty="0"/>
              <a:t>File Explorer displays as a file folder on the task bar. It displays contents of folders and files on your computer and on connected locations.</a:t>
            </a:r>
          </a:p>
          <a:p>
            <a:pPr marL="171450" indent="-171450">
              <a:buFont typeface="Arial" panose="020B0604020202020204" pitchFamily="34" charset="0"/>
              <a:buChar char="•"/>
            </a:pPr>
            <a:r>
              <a:rPr lang="en-US" baseline="0" dirty="0"/>
              <a:t>Microsoft Edge browser is the web browser developed by Microsoft to work with Windows 10.</a:t>
            </a:r>
          </a:p>
          <a:p>
            <a:pPr marL="171450" indent="-171450">
              <a:buFont typeface="Arial" panose="020B0604020202020204" pitchFamily="34" charset="0"/>
              <a:buChar char="•"/>
            </a:pPr>
            <a:r>
              <a:rPr lang="en-US" baseline="0" dirty="0"/>
              <a:t>Network notification icon displays the status of your network.</a:t>
            </a:r>
          </a:p>
          <a:p>
            <a:pPr marL="171450" indent="-171450">
              <a:buFont typeface="Arial" panose="020B0604020202020204" pitchFamily="34" charset="0"/>
              <a:buChar char="•"/>
            </a:pPr>
            <a:r>
              <a:rPr lang="en-US" baseline="0" dirty="0"/>
              <a:t>Notification area displays notification icons and the system clock and calendar, also referred to as the </a:t>
            </a:r>
            <a:r>
              <a:rPr lang="en-US" b="1" baseline="0" dirty="0"/>
              <a:t>system tray</a:t>
            </a:r>
            <a:r>
              <a:rPr lang="en-US" baseline="0" dirty="0"/>
              <a:t>.</a:t>
            </a:r>
          </a:p>
          <a:p>
            <a:pPr marL="171450" indent="-171450">
              <a:buFont typeface="Arial" panose="020B0604020202020204" pitchFamily="34" charset="0"/>
              <a:buChar char="•"/>
            </a:pPr>
            <a:r>
              <a:rPr lang="en-US" baseline="0" dirty="0"/>
              <a:t>Recycle Bin contains files and folders that you have deleted. This is a holding place for deleted items until they are permanently deleted.</a:t>
            </a:r>
          </a:p>
          <a:p>
            <a:pPr marL="171450" indent="-171450">
              <a:buFont typeface="Arial" panose="020B0604020202020204" pitchFamily="34" charset="0"/>
              <a:buChar char="•"/>
            </a:pPr>
            <a:r>
              <a:rPr lang="en-US" baseline="0" dirty="0"/>
              <a:t>Search box – this will search the web and Windows until you have set up Cortana. After Cortana is set up, this will indicate Ask me anything.</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0814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file</a:t>
            </a:r>
            <a:r>
              <a:rPr lang="en-US" dirty="0"/>
              <a:t> is a collection of information stored on a computer under a single name. A </a:t>
            </a:r>
            <a:r>
              <a:rPr lang="en-US" b="1" dirty="0"/>
              <a:t>folder</a:t>
            </a:r>
            <a:r>
              <a:rPr lang="en-US" dirty="0"/>
              <a:t> is a container for stored files. Windows 10 organizes</a:t>
            </a:r>
            <a:r>
              <a:rPr lang="en-US" baseline="0" dirty="0"/>
              <a:t> and keeps track of electronic files by letting you create and label folders in which you place your files.</a:t>
            </a:r>
          </a:p>
          <a:p>
            <a:endParaRPr lang="en-US" baseline="0" dirty="0"/>
          </a:p>
          <a:p>
            <a:r>
              <a:rPr lang="en-US" baseline="0" dirty="0"/>
              <a:t>A </a:t>
            </a:r>
            <a:r>
              <a:rPr lang="en-US" b="1" baseline="0" dirty="0"/>
              <a:t>removable storage device </a:t>
            </a:r>
            <a:r>
              <a:rPr lang="en-US" baseline="0" dirty="0"/>
              <a:t>is a device like a USB flash drive, that can be used to store or transfer files and folders from one place to another.</a:t>
            </a:r>
          </a:p>
          <a:p>
            <a:endParaRPr lang="en-US" baseline="0" dirty="0"/>
          </a:p>
          <a:p>
            <a:r>
              <a:rPr lang="en-US" baseline="0" dirty="0"/>
              <a:t>A </a:t>
            </a:r>
            <a:r>
              <a:rPr lang="en-US" b="1" baseline="0" dirty="0"/>
              <a:t>drive</a:t>
            </a:r>
            <a:r>
              <a:rPr lang="en-US" baseline="0" dirty="0"/>
              <a:t> is an area of storage formatted with a file system compatible with our operating system and identified by drive letter. Your computer’s hard disk drive is usually the primary storage area of files and folders. It is usually designated as Drive C. The letter designation of removable storage devices will vary between computer to computer.</a:t>
            </a:r>
          </a:p>
          <a:p>
            <a:endParaRPr lang="en-US" baseline="0" dirty="0"/>
          </a:p>
          <a:p>
            <a:r>
              <a:rPr lang="en-US" baseline="0" dirty="0"/>
              <a:t>With Windows 10, you will learn about </a:t>
            </a:r>
            <a:r>
              <a:rPr lang="en-US" b="1" baseline="0" dirty="0"/>
              <a:t>cloud storage</a:t>
            </a:r>
            <a:r>
              <a:rPr lang="en-US" baseline="0" dirty="0"/>
              <a:t>, which is storage space on an Internet site that can also display as a drive on your computer. When you create a Microsoft account, you will receive free cloud storage called </a:t>
            </a:r>
            <a:r>
              <a:rPr lang="en-US" b="1" baseline="0" dirty="0"/>
              <a:t>OneDrive</a:t>
            </a:r>
            <a:r>
              <a:rPr lang="en-US" baseline="0" dirty="0"/>
              <a:t>. OneDrive can be accessed from File Explorer.</a:t>
            </a:r>
          </a:p>
          <a:p>
            <a:endParaRPr lang="en-US" baseline="0" dirty="0"/>
          </a:p>
          <a:p>
            <a:r>
              <a:rPr lang="en-US" baseline="0" dirty="0"/>
              <a:t>The File Explorer window displays with the Quick access area selected by default. File Explorer displays the contents of the current location, and contains helpful parts so you can navigate to the location of your files or folders.</a:t>
            </a:r>
            <a:endParaRPr lang="en-US" dirty="0"/>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418929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ribbon</a:t>
            </a:r>
            <a:r>
              <a:rPr lang="en-US" dirty="0"/>
              <a:t> is a user interface in Windows 10 that groups commands for performing related tasks on tabs across the upper</a:t>
            </a:r>
            <a:r>
              <a:rPr lang="en-US" baseline="0" dirty="0"/>
              <a:t> portion of a window.</a:t>
            </a:r>
          </a:p>
          <a:p>
            <a:endParaRPr lang="en-US" baseline="0" dirty="0"/>
          </a:p>
          <a:p>
            <a:r>
              <a:rPr lang="en-US" baseline="0" dirty="0"/>
              <a:t>The </a:t>
            </a:r>
            <a:r>
              <a:rPr lang="en-US" b="1" baseline="0" dirty="0"/>
              <a:t>navigation pane </a:t>
            </a:r>
            <a:r>
              <a:rPr lang="en-US" baseline="0" dirty="0"/>
              <a:t>is the area on the left side of the File Explorer window that gives the location of folders on your PC, and devices and drives connected to your PC.</a:t>
            </a:r>
          </a:p>
          <a:p>
            <a:endParaRPr lang="en-US" baseline="0" dirty="0"/>
          </a:p>
          <a:p>
            <a:r>
              <a:rPr lang="en-US" baseline="0" dirty="0"/>
              <a:t>A </a:t>
            </a:r>
            <a:r>
              <a:rPr lang="en-US" b="1" baseline="0" dirty="0"/>
              <a:t>shortcut menu </a:t>
            </a:r>
            <a:r>
              <a:rPr lang="en-US" baseline="0" dirty="0"/>
              <a:t>is a content-sensitive menu that displays commands and options relevant to the active object.</a:t>
            </a:r>
          </a:p>
          <a:p>
            <a:endParaRPr lang="en-US" baseline="0" dirty="0"/>
          </a:p>
          <a:p>
            <a:r>
              <a:rPr lang="en-US" baseline="0" dirty="0"/>
              <a:t>A </a:t>
            </a:r>
            <a:r>
              <a:rPr lang="en-US" b="1" baseline="0" dirty="0"/>
              <a:t>contextual tab </a:t>
            </a:r>
            <a:r>
              <a:rPr lang="en-US" baseline="0" dirty="0"/>
              <a:t>is a tab that is added to the ribbon automatically when a specific object is selected and contains commands relevant to the selected object.</a:t>
            </a:r>
          </a:p>
          <a:p>
            <a:endParaRPr lang="en-US" baseline="0" dirty="0"/>
          </a:p>
          <a:p>
            <a:r>
              <a:rPr lang="en-US" baseline="0" dirty="0"/>
              <a:t>The </a:t>
            </a:r>
            <a:r>
              <a:rPr lang="en-US" b="1" baseline="0" dirty="0"/>
              <a:t>address bar </a:t>
            </a:r>
            <a:r>
              <a:rPr lang="en-US" baseline="0" dirty="0"/>
              <a:t>displays the current location in the folder structure as a series of links separated by arrows.</a:t>
            </a:r>
          </a:p>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3744183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1" name="TextBox 10"/>
          <p:cNvSpPr txBox="1"/>
          <p:nvPr userDrawn="1"/>
        </p:nvSpPr>
        <p:spPr>
          <a:xfrm>
            <a:off x="1600200" y="6429345"/>
            <a:ext cx="7162800" cy="276999"/>
          </a:xfrm>
          <a:prstGeom prst="rect">
            <a:avLst/>
          </a:prstGeom>
          <a:noFill/>
        </p:spPr>
        <p:txBody>
          <a:bodyPr wrap="square" rtlCol="0">
            <a:spAutoFit/>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9/26/2018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7" name="TextBox 6"/>
          <p:cNvSpPr txBox="1"/>
          <p:nvPr userDrawn="1"/>
        </p:nvSpPr>
        <p:spPr>
          <a:xfrm>
            <a:off x="1600200" y="6429345"/>
            <a:ext cx="7162800" cy="276999"/>
          </a:xfrm>
          <a:prstGeom prst="rect">
            <a:avLst/>
          </a:prstGeom>
          <a:noFill/>
        </p:spPr>
        <p:txBody>
          <a:bodyPr wrap="square" rtlCol="0">
            <a:spAutoFit/>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sz="3400" baseline="0"/>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9/26/2018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9/26/2018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9/26/2018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6032" indent="-256032">
              <a:buClr>
                <a:srgbClr val="007FA3"/>
              </a:buClr>
              <a:buSzPct val="100000"/>
              <a:defRPr sz="2600" baseline="0"/>
            </a:lvl1pPr>
            <a:lvl2pPr marL="569913" indent="-285750">
              <a:buClr>
                <a:srgbClr val="007FA3"/>
              </a:buClr>
              <a:defRPr sz="2600" baseline="0"/>
            </a:lvl2pPr>
            <a:lvl3pPr>
              <a:buClr>
                <a:srgbClr val="007FA3"/>
              </a:buClr>
              <a:defRPr sz="2600" baseline="0"/>
            </a:lvl3pPr>
            <a:lvl4pPr>
              <a:buClr>
                <a:srgbClr val="007FA3"/>
              </a:buClr>
              <a:defRPr sz="2600" baseline="0"/>
            </a:lvl4pPr>
            <a:lvl5pPr>
              <a:buClr>
                <a:srgbClr val="007FA3"/>
              </a:buClr>
              <a:defRPr sz="2600" baseline="0"/>
            </a:lvl5pPr>
            <a:lvl6pPr>
              <a:buClr>
                <a:srgbClr val="007FA3"/>
              </a:buClr>
              <a:defRPr sz="2600" baseline="0"/>
            </a:lvl6pPr>
            <a:lvl7pPr>
              <a:buClr>
                <a:srgbClr val="007FA3"/>
              </a:buClr>
              <a:defRPr sz="2600" baseline="0"/>
            </a:lvl7pPr>
            <a:lvl8pPr>
              <a:buClr>
                <a:srgbClr val="007FA3"/>
              </a:buClr>
              <a:defRPr sz="2600" baseline="0"/>
            </a:lvl8pPr>
            <a:lvl9pPr>
              <a:buClr>
                <a:srgbClr val="007FA3"/>
              </a:buClr>
              <a:defRPr sz="2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9/26/2018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9/26/2018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1600200" y="6429345"/>
            <a:ext cx="7162800" cy="276999"/>
          </a:xfrm>
          <a:prstGeom prst="rect">
            <a:avLst/>
          </a:prstGeom>
          <a:noFill/>
        </p:spPr>
        <p:txBody>
          <a:bodyPr wrap="square" rtlCol="0">
            <a:spAutoFit/>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411133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9/26/2018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1600200" y="6429345"/>
            <a:ext cx="7162800" cy="276999"/>
          </a:xfrm>
          <a:prstGeom prst="rect">
            <a:avLst/>
          </a:prstGeom>
          <a:noFill/>
        </p:spPr>
        <p:txBody>
          <a:bodyPr wrap="square" rtlCol="0">
            <a:spAutoFit/>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2" r:id="rId7"/>
    <p:sldLayoutId id="2147483660" r:id="rId8"/>
    <p:sldLayoutId id="2147483661" r:id="rId9"/>
    <p:sldLayoutId id="2147483651" r:id="rId10"/>
    <p:sldLayoutId id="2147483654" r:id="rId11"/>
    <p:sldLayoutId id="2147483655" r:id="rId12"/>
  </p:sldLayoutIdLst>
  <p:txStyles>
    <p:titleStyle>
      <a:lvl1pPr algn="l" defTabSz="914400" rtl="0" eaLnBrk="1" latinLnBrk="0" hangingPunct="1">
        <a:lnSpc>
          <a:spcPct val="100000"/>
        </a:lnSpc>
        <a:spcBef>
          <a:spcPct val="0"/>
        </a:spcBef>
        <a:buNone/>
        <a:defRPr sz="3400" b="1" kern="1200" baseline="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28601"/>
            <a:ext cx="8001000" cy="717731"/>
          </a:xfrm>
        </p:spPr>
        <p:txBody>
          <a:bodyPr anchor="b"/>
          <a:lstStyle/>
          <a:p>
            <a:pPr>
              <a:defRPr/>
            </a:pPr>
            <a:r>
              <a:rPr lang="en-US" dirty="0">
                <a:ln w="0"/>
              </a:rPr>
              <a:t>GO! </a:t>
            </a:r>
            <a:r>
              <a:rPr lang="en-US" dirty="0"/>
              <a:t>with Microsoft Office 2016 </a:t>
            </a:r>
            <a:r>
              <a:rPr lang="pt-BR" dirty="0"/>
              <a:t>Volume 1</a:t>
            </a:r>
            <a:endParaRPr lang="en-US" dirty="0"/>
          </a:p>
        </p:txBody>
      </p:sp>
      <p:sp>
        <p:nvSpPr>
          <p:cNvPr id="3" name="Text Placeholder 2"/>
          <p:cNvSpPr>
            <a:spLocks noGrp="1"/>
          </p:cNvSpPr>
          <p:nvPr>
            <p:ph type="body" sz="quarter" idx="13"/>
          </p:nvPr>
        </p:nvSpPr>
        <p:spPr>
          <a:xfrm>
            <a:off x="457200" y="1219200"/>
            <a:ext cx="8153401" cy="349068"/>
          </a:xfrm>
        </p:spPr>
        <p:txBody>
          <a:bodyPr/>
          <a:lstStyle/>
          <a:p>
            <a:r>
              <a:rPr lang="pt-BR" dirty="0"/>
              <a:t>First Edition</a:t>
            </a:r>
            <a:endParaRPr lang="en-IN" dirty="0"/>
          </a:p>
        </p:txBody>
      </p:sp>
      <p:sp>
        <p:nvSpPr>
          <p:cNvPr id="4" name="Text Placeholder 3"/>
          <p:cNvSpPr>
            <a:spLocks noGrp="1"/>
          </p:cNvSpPr>
          <p:nvPr>
            <p:ph type="body" sz="quarter" idx="14"/>
          </p:nvPr>
        </p:nvSpPr>
        <p:spPr>
          <a:xfrm>
            <a:off x="4572000" y="2514600"/>
            <a:ext cx="3886201" cy="936593"/>
          </a:xfrm>
        </p:spPr>
        <p:txBody>
          <a:bodyPr/>
          <a:lstStyle/>
          <a:p>
            <a:pPr algn="ctr"/>
            <a:r>
              <a:rPr lang="en-US" b="1" dirty="0"/>
              <a:t>Windows – Chapter 1</a:t>
            </a:r>
            <a:endParaRPr lang="en-IN" b="1" dirty="0">
              <a:latin typeface="Arial" panose="020B0604020202020204" pitchFamily="34" charset="0"/>
            </a:endParaRPr>
          </a:p>
        </p:txBody>
      </p:sp>
      <p:sp>
        <p:nvSpPr>
          <p:cNvPr id="5" name="Text Placeholder 4"/>
          <p:cNvSpPr>
            <a:spLocks noGrp="1"/>
          </p:cNvSpPr>
          <p:nvPr>
            <p:ph type="body" sz="quarter" idx="15"/>
          </p:nvPr>
        </p:nvSpPr>
        <p:spPr>
          <a:xfrm>
            <a:off x="4572000" y="3703637"/>
            <a:ext cx="3581402" cy="1858963"/>
          </a:xfrm>
        </p:spPr>
        <p:txBody>
          <a:bodyPr/>
          <a:lstStyle/>
          <a:p>
            <a:pPr algn="ctr"/>
            <a:r>
              <a:rPr lang="en-US" dirty="0"/>
              <a:t>Getting Started with Windows 10</a:t>
            </a:r>
          </a:p>
        </p:txBody>
      </p:sp>
      <p:pic>
        <p:nvPicPr>
          <p:cNvPr id="6" name="Picture 5" descr="Front Cover: GO! with Microsoft Office 2016 Volume 1 First Edition by Gaskin, Vargas, Geoghan and Gravie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51067"/>
            <a:ext cx="3163942" cy="4072181"/>
          </a:xfrm>
          <a:prstGeom prst="rect">
            <a:avLst/>
          </a:prstGeom>
          <a:ln w="9525">
            <a:solidFill>
              <a:schemeClr val="tx1"/>
            </a:solidFill>
          </a:ln>
        </p:spPr>
      </p:pic>
      <p:sp>
        <p:nvSpPr>
          <p:cNvPr id="11" name="Text Placeholder 3"/>
          <p:cNvSpPr>
            <a:spLocks noGrp="1"/>
          </p:cNvSpPr>
          <p:nvPr>
            <p:ph type="body" sz="quarter" idx="14"/>
          </p:nvPr>
        </p:nvSpPr>
        <p:spPr>
          <a:xfrm>
            <a:off x="2819400" y="6396108"/>
            <a:ext cx="5848350" cy="259773"/>
          </a:xfrm>
        </p:spPr>
        <p:txBody>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2017 Pearson Education, Inc. All Rights Reserved.</a:t>
            </a:r>
          </a:p>
        </p:txBody>
      </p:sp>
    </p:spTree>
    <p:extLst>
      <p:ext uri="{BB962C8B-B14F-4D97-AF65-F5344CB8AC3E}">
        <p14:creationId xmlns:p14="http://schemas.microsoft.com/office/powerpoint/2010/main" val="3929376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(7 of 11)</a:t>
            </a:r>
            <a:endParaRPr lang="en-IN" sz="2000" baseline="0" dirty="0"/>
          </a:p>
        </p:txBody>
      </p:sp>
      <p:pic>
        <p:nvPicPr>
          <p:cNvPr id="3" name="Picture 2" descr="The first callout reading “Start button” points to the Start button at the bottom left corner of the screen. The second callout reading “Search box, yours may indicate Ask me anything” points to the Search box next to the Start button. The third callout reading “Taskbar” points to the taskbar at the bottom of the screen. Task view, Microsoft Edge browser, and File Explorer are labeled in the Taskbar. The fourth callout reading “Your array of taskbar icons will differ” points to the array of taskbar icons. The fifth callout reading “Notification area” points to the array of icons at the bottom right of the screen. Show hidden icons, Network notification icon, Speakers icon, and action center are labeled in the Notification area. The sixth callout reading “Recycle bin” points to the Recycle bin folder in the desktop. The seventh callout reading “Desktop and Desktop background” points to the desktop of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65" y="1325916"/>
            <a:ext cx="7863870" cy="4721043"/>
          </a:xfrm>
          <a:prstGeom prst="rect">
            <a:avLst/>
          </a:prstGeom>
        </p:spPr>
      </p:pic>
    </p:spTree>
    <p:extLst>
      <p:ext uri="{BB962C8B-B14F-4D97-AF65-F5344CB8AC3E}">
        <p14:creationId xmlns:p14="http://schemas.microsoft.com/office/powerpoint/2010/main" val="1368770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(8 of 11)</a:t>
            </a:r>
            <a:endParaRPr lang="en-US" sz="2000" baseline="0" dirty="0"/>
          </a:p>
        </p:txBody>
      </p:sp>
      <p:sp>
        <p:nvSpPr>
          <p:cNvPr id="3" name="Content Placeholder 2"/>
          <p:cNvSpPr>
            <a:spLocks noGrp="1"/>
          </p:cNvSpPr>
          <p:nvPr>
            <p:ph idx="1"/>
          </p:nvPr>
        </p:nvSpPr>
        <p:spPr>
          <a:xfrm>
            <a:off x="457200" y="1600201"/>
            <a:ext cx="8229600" cy="304799"/>
          </a:xfrm>
        </p:spPr>
        <p:txBody>
          <a:bodyPr/>
          <a:lstStyle/>
          <a:p>
            <a:pPr marL="0" indent="0" algn="ctr">
              <a:buNone/>
            </a:pPr>
            <a:r>
              <a:rPr lang="en-US" sz="2200" b="1" dirty="0"/>
              <a:t>Parts of the Windows 10 Desktop</a:t>
            </a:r>
          </a:p>
        </p:txBody>
      </p:sp>
      <p:graphicFrame>
        <p:nvGraphicFramePr>
          <p:cNvPr id="4" name="Table 3"/>
          <p:cNvGraphicFramePr>
            <a:graphicFrameLocks noGrp="1"/>
          </p:cNvGraphicFramePr>
          <p:nvPr>
            <p:extLst>
              <p:ext uri="{D42A27DB-BD31-4B8C-83A1-F6EECF244321}">
                <p14:modId xmlns:p14="http://schemas.microsoft.com/office/powerpoint/2010/main" val="1088449497"/>
              </p:ext>
            </p:extLst>
          </p:nvPr>
        </p:nvGraphicFramePr>
        <p:xfrm>
          <a:off x="533400" y="2103460"/>
          <a:ext cx="8153400" cy="411480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1540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Action 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Action Center in d vertical pane on the right of your screen where you can see app notifications—such as new mail Of new alerts from Microsoft or from social networks like Facebook—at the top and access commonly used settings at the bottom.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Desktop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Serves as a surface for your work, like the top of an actual desk Here you can arrange icons—small pictures that represent a file, folder, program, or other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Desktop background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colors and graphics of your desktop, you can change the desktop background to look the way you want it, such as using a picture or a solid color Also referred to as </a:t>
                      </a:r>
                      <a:r>
                        <a:rPr lang="en-US" sz="1800" b="1" i="0" u="none" strike="noStrike" kern="1200" baseline="0" dirty="0">
                          <a:solidFill>
                            <a:schemeClr val="tx1"/>
                          </a:solidFill>
                          <a:latin typeface="+mn-lt"/>
                          <a:ea typeface="+mn-ea"/>
                          <a:cs typeface="+mn-cs"/>
                        </a:rPr>
                        <a:t>wallpaper.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73793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(9 of 11)</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3978608639"/>
              </p:ext>
            </p:extLst>
          </p:nvPr>
        </p:nvGraphicFramePr>
        <p:xfrm>
          <a:off x="457200" y="1828800"/>
          <a:ext cx="8229599" cy="4301088"/>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20000"/>
                    </a:ext>
                  </a:extLst>
                </a:gridCol>
                <a:gridCol w="5562599">
                  <a:extLst>
                    <a:ext uri="{9D8B030D-6E8A-4147-A177-3AD203B41FA5}">
                      <a16:colId xmlns:a16="http://schemas.microsoft.com/office/drawing/2014/main" val="20001"/>
                    </a:ext>
                  </a:extLst>
                </a:gridCol>
              </a:tblGrid>
              <a:tr h="12775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File Explorer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Launches the File Explorer program, which displays the contents of folders and files on your computer and on connected locations, and also enables you to perform tasks related to your files and folders such as copying, moving, and renaming.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98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Microsoft Edge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Launches Microsoft Edge, the web browser program developed by Microsoft that is included with Windows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93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Network notification icon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the status of your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89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Notification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notification icons and) the system clock and calendar, sometimes referred to as the </a:t>
                      </a:r>
                      <a:r>
                        <a:rPr lang="en-US" sz="1600" b="1" i="0" u="none" strike="noStrike" kern="1200" baseline="0" dirty="0">
                          <a:solidFill>
                            <a:schemeClr val="tx1"/>
                          </a:solidFill>
                          <a:latin typeface="+mn-lt"/>
                          <a:ea typeface="+mn-ea"/>
                          <a:cs typeface="+mn-cs"/>
                        </a:rPr>
                        <a:t>system tray</a:t>
                      </a:r>
                      <a:r>
                        <a:rPr lang="en-US" sz="1600" b="0" i="0" u="none" strike="noStrike" kern="1200" baseline="0" dirty="0">
                          <a:solidFill>
                            <a:schemeClr val="tx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775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Recycle Bin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600" b="0" i="0" u="none" strike="noStrike" kern="1200" baseline="0" dirty="0">
                          <a:solidFill>
                            <a:schemeClr val="tx1"/>
                          </a:solidFill>
                          <a:latin typeface="+mn-lt"/>
                          <a:ea typeface="+mn-ea"/>
                          <a:cs typeface="+mn-cs"/>
                        </a:rPr>
                        <a:t>Contains files and folders that you delete. When you delete a file or folder from a location on your hard disk drive, it is not actually deleted; it stays in the Recycle Bin if you want it back, until you take an action to empty the Recycle Bin.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667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(10 of 11)</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3528079783"/>
              </p:ext>
            </p:extLst>
          </p:nvPr>
        </p:nvGraphicFramePr>
        <p:xfrm>
          <a:off x="494778" y="1867422"/>
          <a:ext cx="7696200" cy="4297680"/>
        </p:xfrm>
        <a:graphic>
          <a:graphicData uri="http://schemas.openxmlformats.org/drawingml/2006/table">
            <a:tbl>
              <a:tblPr firstRow="1" bandRow="1">
                <a:tableStyleId>{2D5ABB26-0587-4C30-8999-92F81FD0307C}</a:tableStyleId>
              </a:tblPr>
              <a:tblGrid>
                <a:gridCol w="2564069">
                  <a:extLst>
                    <a:ext uri="{9D8B030D-6E8A-4147-A177-3AD203B41FA5}">
                      <a16:colId xmlns:a16="http://schemas.microsoft.com/office/drawing/2014/main" val="20000"/>
                    </a:ext>
                  </a:extLst>
                </a:gridCol>
                <a:gridCol w="5132131">
                  <a:extLst>
                    <a:ext uri="{9D8B030D-6E8A-4147-A177-3AD203B41FA5}">
                      <a16:colId xmlns:a16="http://schemas.microsoft.com/office/drawing/2014/main" val="20001"/>
                    </a:ext>
                  </a:extLst>
                </a:gridCol>
              </a:tblGrid>
              <a:tr h="15835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Search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Before </a:t>
                      </a:r>
                      <a:r>
                        <a:rPr lang="en-US" sz="1800" b="1" i="0" u="none" strike="noStrike" kern="1200" baseline="0" dirty="0">
                          <a:solidFill>
                            <a:schemeClr val="tx1"/>
                          </a:solidFill>
                          <a:latin typeface="+mn-lt"/>
                          <a:ea typeface="+mn-ea"/>
                          <a:cs typeface="+mn-cs"/>
                        </a:rPr>
                        <a:t>Cortana</a:t>
                      </a:r>
                      <a:r>
                        <a:rPr lang="en-US" sz="1800" b="0" i="0" u="none" strike="noStrike" kern="1200" baseline="0" dirty="0">
                          <a:solidFill>
                            <a:schemeClr val="tx1"/>
                          </a:solidFill>
                          <a:latin typeface="+mn-lt"/>
                          <a:ea typeface="+mn-ea"/>
                          <a:cs typeface="+mn-cs"/>
                        </a:rPr>
                        <a:t>—Microsoft's intelligent personal assistant—is set up, this will indicate Search the web and Windows. After Cortana is set up, this will indicate Ask me anything. Regardless, you can type in the box to begin a search of your computer and the 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834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Show hidden icons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additional icons related to your notifications.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34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Speakers icon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status of your computers speakers (if 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0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Stat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Start menu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334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Task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your desktop background with a small image of all open programs and apps. Click once to open, click again to dose.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9778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(11 of 11)</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156068342"/>
              </p:ext>
            </p:extLst>
          </p:nvPr>
        </p:nvGraphicFramePr>
        <p:xfrm>
          <a:off x="463463" y="1905000"/>
          <a:ext cx="8077200" cy="1828800"/>
        </p:xfrm>
        <a:graphic>
          <a:graphicData uri="http://schemas.openxmlformats.org/drawingml/2006/table">
            <a:tbl>
              <a:tblPr firstRow="1" bandRow="1">
                <a:tableStyleId>{2D5ABB26-0587-4C30-8999-92F81FD0307C}</a:tableStyleId>
              </a:tblPr>
              <a:tblGrid>
                <a:gridCol w="2640189">
                  <a:extLst>
                    <a:ext uri="{9D8B030D-6E8A-4147-A177-3AD203B41FA5}">
                      <a16:colId xmlns:a16="http://schemas.microsoft.com/office/drawing/2014/main" val="20000"/>
                    </a:ext>
                  </a:extLst>
                </a:gridCol>
                <a:gridCol w="5437011">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Taskbar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Contains buttons to launch programs and buttons for all open programs, by default, it is located at the bottom of the desktop, but you can move it You can customize the number and arrangement of buttons.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Windows 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Opens the Windows Store where you can select and download Windows apps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1101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 of 7)</a:t>
            </a:r>
            <a:endParaRPr lang="en-US" sz="2000" baseline="0" dirty="0"/>
          </a:p>
        </p:txBody>
      </p:sp>
      <p:sp>
        <p:nvSpPr>
          <p:cNvPr id="3" name="Content Placeholder 2"/>
          <p:cNvSpPr>
            <a:spLocks noGrp="1"/>
          </p:cNvSpPr>
          <p:nvPr>
            <p:ph idx="1"/>
          </p:nvPr>
        </p:nvSpPr>
        <p:spPr>
          <a:xfrm>
            <a:off x="457200" y="1676400"/>
            <a:ext cx="8229600" cy="457200"/>
          </a:xfrm>
        </p:spPr>
        <p:txBody>
          <a:bodyPr/>
          <a:lstStyle/>
          <a:p>
            <a:pPr marL="0" indent="0" algn="ctr">
              <a:buNone/>
            </a:pPr>
            <a:r>
              <a:rPr lang="en-US" b="1" dirty="0"/>
              <a:t>Parts of the File Explorer Window</a:t>
            </a:r>
          </a:p>
          <a:p>
            <a:pPr marL="0" indent="0" algn="ctr">
              <a:buNone/>
            </a:pP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474081543"/>
              </p:ext>
            </p:extLst>
          </p:nvPr>
        </p:nvGraphicFramePr>
        <p:xfrm>
          <a:off x="533400" y="2286000"/>
          <a:ext cx="8077200" cy="370840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645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Address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your current location in the folder structure as a series of links separated by arrows.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607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Back and Forward buttons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Provides the ability to navigate to other folders you have already opened without closing the current folder window. These buttons work with the address bar; that is, after you use the address bar to change folders, you can use the Back button to return to the previous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3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Close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Closes the window.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88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File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the contents of the current folder or location; if you type text into the Search box, only the folders and files that match your search will display here—including files in subfolders.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3194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7)</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1465956858"/>
              </p:ext>
            </p:extLst>
          </p:nvPr>
        </p:nvGraphicFramePr>
        <p:xfrm>
          <a:off x="571500" y="1905000"/>
          <a:ext cx="8001000" cy="4252213"/>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5833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Frequent folders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When Quick access is selected in the navigation pane, displays the folders you use frequently.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33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Help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Opens a Ring search for Windows 10 help.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33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Maximize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Increases the size of a window to fill the entire screen.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333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Minimize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Removes the window from the screen without closing it; minimized windows can be reopened by clicking the associated button in the taskbar.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33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Minimize the Ribbon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Collapses the ribbon so that only the tab names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334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Navigation pane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Displays—for the purpose of navigating to locations—the Quick access area, your OneDrive if you have one and are signed in, locations on the PC at which you are working, any connected storage devices, and network locations to which you might be connected.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444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(3 of 7)</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4014579031"/>
              </p:ext>
            </p:extLst>
          </p:nvPr>
        </p:nvGraphicFramePr>
        <p:xfrm>
          <a:off x="457200" y="1905000"/>
          <a:ext cx="8077200" cy="381000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11829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OneDrive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Provides navigation to your free file storage and file sharing service provided by Microsoft that you get when you sign up for a Microsoft account; this is your personal cloud storage for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125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Previous Locations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the path to locations you have visited recently so that you can go back to a previously working directory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21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Quick access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commonly accessed locations—such as Documents and Desktop—that you want to access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723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Quick Access Toolbar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Displays commonly used commands; you can customize this toolbar by adding and deleting commands and by showing the toolbar below the ribbon instead of above the ribbon.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9749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(4 of 7)</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907880234"/>
              </p:ext>
            </p:extLst>
          </p:nvPr>
        </p:nvGraphicFramePr>
        <p:xfrm>
          <a:off x="457200" y="1905000"/>
          <a:ext cx="8077200" cy="375412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Refresh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Refreshes the current 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Ribbon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Groups common tasks on related tabs at the top of the window; for example, copying and moving, creating new folders, emailing and zipping items, and changing views.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Search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Locates files stored within the current folder when you type a search term.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This 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Provides navigation to your internal storage and attached storage devices including optical media such as a DVD drive.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Up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Opens the location where the folder you are viewing is saved—also referred to as the </a:t>
                      </a:r>
                      <a:r>
                        <a:rPr lang="en-US" sz="1800" b="1" i="0" u="none" strike="noStrike" kern="1200" baseline="0" dirty="0">
                          <a:solidFill>
                            <a:schemeClr val="tx1"/>
                          </a:solidFill>
                          <a:latin typeface="+mn-lt"/>
                          <a:ea typeface="+mn-ea"/>
                          <a:cs typeface="+mn-cs"/>
                        </a:rPr>
                        <a:t>parent folder</a:t>
                      </a:r>
                      <a:r>
                        <a:rPr lang="en-US" sz="1800" b="0" i="0" u="none" strike="noStrike" kern="1200" baseline="0" dirty="0">
                          <a:solidFill>
                            <a:schemeClr val="tx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0109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(5 of 7)</a:t>
            </a:r>
            <a:endParaRPr lang="en-IN" sz="2000" baseline="0" dirty="0"/>
          </a:p>
        </p:txBody>
      </p:sp>
      <p:pic>
        <p:nvPicPr>
          <p:cNvPr id="4" name="Picture 3" descr="Quick Access Toolbar, Maximize button, Minimize button, Minimize the Ribbon button, Help button, Close button, Back and Forward buttons, Address bar, Up button, Previous Locations button, Refresh button, Search button, Navigation pane, Quick access area, This PC, File list, and Frequent folders area are labeled. A callout pointing to OneDrive reads “OneDrive, if you are logged in with a Microsoft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3" y="2012781"/>
            <a:ext cx="7909274" cy="3689050"/>
          </a:xfrm>
          <a:prstGeom prst="rect">
            <a:avLst/>
          </a:prstGeom>
        </p:spPr>
      </p:pic>
    </p:spTree>
    <p:extLst>
      <p:ext uri="{BB962C8B-B14F-4D97-AF65-F5344CB8AC3E}">
        <p14:creationId xmlns:p14="http://schemas.microsoft.com/office/powerpoint/2010/main" val="248016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r>
              <a:rPr lang="en-US" sz="2000" b="0" baseline="0" dirty="0"/>
              <a:t>(1 of 2)</a:t>
            </a:r>
          </a:p>
        </p:txBody>
      </p:sp>
      <p:sp>
        <p:nvSpPr>
          <p:cNvPr id="3" name="Content Placeholder 2"/>
          <p:cNvSpPr>
            <a:spLocks noGrp="1"/>
          </p:cNvSpPr>
          <p:nvPr>
            <p:ph idx="1"/>
          </p:nvPr>
        </p:nvSpPr>
        <p:spPr>
          <a:xfrm>
            <a:off x="457200" y="1600201"/>
            <a:ext cx="8229600" cy="3962400"/>
          </a:xfrm>
        </p:spPr>
        <p:txBody>
          <a:bodyPr/>
          <a:lstStyle/>
          <a:p>
            <a:r>
              <a:rPr lang="en-US" dirty="0"/>
              <a:t>Explore the Windows 10 Environment</a:t>
            </a:r>
          </a:p>
          <a:p>
            <a:r>
              <a:rPr lang="en-US" dirty="0"/>
              <a:t>Use File Explorer and Desktop Apps to Create a New Folder and Save a File</a:t>
            </a:r>
          </a:p>
          <a:p>
            <a:r>
              <a:rPr lang="en-US" dirty="0"/>
              <a:t>Identify the Functions of the Windows 10 Operating System</a:t>
            </a:r>
          </a:p>
          <a:p>
            <a:r>
              <a:rPr lang="en-US" dirty="0"/>
              <a:t>Discover Windows 10 Features</a:t>
            </a:r>
          </a:p>
          <a:p>
            <a:r>
              <a:rPr lang="en-US" dirty="0"/>
              <a:t>Sign Out of Windows 10, Turn Off Your Computer, and Manage User Accounts</a:t>
            </a:r>
          </a:p>
        </p:txBody>
      </p:sp>
    </p:spTree>
    <p:extLst>
      <p:ext uri="{BB962C8B-B14F-4D97-AF65-F5344CB8AC3E}">
        <p14:creationId xmlns:p14="http://schemas.microsoft.com/office/powerpoint/2010/main" val="216942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(6 of 7)</a:t>
            </a:r>
            <a:endParaRPr lang="en-IN" sz="2000" baseline="0" dirty="0"/>
          </a:p>
        </p:txBody>
      </p:sp>
      <p:pic>
        <p:nvPicPr>
          <p:cNvPr id="3" name="Picture 2" descr="The first callout pointing to the address bar with USB20FD, D Drive entry reads “Address bar indicates path to USB drive, your screen will differ if using a different drive or location.” The second callout pointing to the file list in Files and Folder pane reads “Files may display here on your drive location.” The third callout pointing to the USB20FD, D Drive  in the Navigation pane reads “Selected location highlighted in blue.” Other two callouts reading the same text of “Ribbon expanded to show full ribbon” points to ribbon button at the right side of the screen and the expanded Tab options availab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2280578"/>
            <a:ext cx="7988367" cy="3303904"/>
          </a:xfrm>
          <a:prstGeom prst="rect">
            <a:avLst/>
          </a:prstGeom>
        </p:spPr>
      </p:pic>
    </p:spTree>
    <p:extLst>
      <p:ext uri="{BB962C8B-B14F-4D97-AF65-F5344CB8AC3E}">
        <p14:creationId xmlns:p14="http://schemas.microsoft.com/office/powerpoint/2010/main" val="280941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and Desktop Apps to Create a New Folder and Save a File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(7 of 7)</a:t>
            </a:r>
            <a:endParaRPr lang="en-IN" sz="2000" baseline="0" dirty="0"/>
          </a:p>
        </p:txBody>
      </p:sp>
      <p:pic>
        <p:nvPicPr>
          <p:cNvPr id="5" name="Picture 4" descr="A screenshot of the Get Started window shows the Snipping Tool dialogue box opened and labeled. The Snipping Tool menu bar, and the New arrow and its Menu list are label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24000"/>
            <a:ext cx="5161550" cy="2083665"/>
          </a:xfrm>
          <a:prstGeom prst="rect">
            <a:avLst/>
          </a:prstGeom>
        </p:spPr>
      </p:pic>
      <p:pic>
        <p:nvPicPr>
          <p:cNvPr id="6" name="Picture 5" descr="The first callout reading “Snipping Tool dialog box for markup” points to the dialog box name. The second callout reading “Snipping Tool markup menu bar” points to the list of tools in the Tool bar. The third callout reading “Snipping Tool toolbar” points to the list of tools. The fourth callout reading “Pen markup tool” points to the Pen tool from the Snipping Tool toolbar. The sixth callout reading “Red circle created with Red Pen markup tool” points to the circled text “See what’s on the menu.”"/>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3733800"/>
            <a:ext cx="4265744" cy="2429016"/>
          </a:xfrm>
          <a:prstGeom prst="rect">
            <a:avLst/>
          </a:prstGeom>
        </p:spPr>
      </p:pic>
    </p:spTree>
    <p:extLst>
      <p:ext uri="{BB962C8B-B14F-4D97-AF65-F5344CB8AC3E}">
        <p14:creationId xmlns:p14="http://schemas.microsoft.com/office/powerpoint/2010/main" val="1057985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Functions of the Windows 10 Operating System</a:t>
            </a:r>
            <a:endParaRPr lang="en-IN" dirty="0"/>
          </a:p>
        </p:txBody>
      </p:sp>
      <p:pic>
        <p:nvPicPr>
          <p:cNvPr id="5" name="Picture 4" descr="The first callout reading “Start button” points to the Start button at the bottom left corner of the screen. The second callout reading “Search box, yours may indicate Ask me anything” points to the Search box next to the Start button. The third callout reading “Taskbar” points to the taskbar at the bottom of the screen. Task view, Microsoft Edge browser, and File Explorer are labeled in the Taskbar. The fourth callout reading “Your array of taskbar icons will differ” points to the array of taskbar icons. The fifth callout reading “Notification area” points to the array of icons at the bottom right of the screen. Show hidden icons, Network notification icon, Speakers icon, and action center are labeled in the Notification area. The sixth callout reading “Recycle bin” points to the Recycle bin folder in the desktop. The seventh callout reading “Desktop and Desktop background” points to the desktop of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39" y="1660384"/>
            <a:ext cx="7408122" cy="4447437"/>
          </a:xfrm>
          <a:prstGeom prst="rect">
            <a:avLst/>
          </a:prstGeom>
        </p:spPr>
      </p:pic>
    </p:spTree>
    <p:extLst>
      <p:ext uri="{BB962C8B-B14F-4D97-AF65-F5344CB8AC3E}">
        <p14:creationId xmlns:p14="http://schemas.microsoft.com/office/powerpoint/2010/main" val="217608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Windows 10 Features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 of 5)</a:t>
            </a:r>
            <a:endParaRPr lang="en-IN" sz="2000" baseline="0" dirty="0"/>
          </a:p>
        </p:txBody>
      </p:sp>
      <p:pic>
        <p:nvPicPr>
          <p:cNvPr id="3" name="Picture 2" descr="A screenshot shows the Sport app window with the Hamburger icon selected. The Hamburger icon and Restore Down button are labeled. A callout pointing to the app bar reads “Menu expanded to show details of each icon.” Another callout pointing to the screen reads “Window maximized to fill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1628597"/>
            <a:ext cx="7557025" cy="4340055"/>
          </a:xfrm>
          <a:prstGeom prst="rect">
            <a:avLst/>
          </a:prstGeom>
        </p:spPr>
      </p:pic>
    </p:spTree>
    <p:extLst>
      <p:ext uri="{BB962C8B-B14F-4D97-AF65-F5344CB8AC3E}">
        <p14:creationId xmlns:p14="http://schemas.microsoft.com/office/powerpoint/2010/main" val="66860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Windows 10 Features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5)</a:t>
            </a:r>
            <a:endParaRPr lang="en-IN" sz="2000" baseline="0" dirty="0"/>
          </a:p>
        </p:txBody>
      </p:sp>
      <p:pic>
        <p:nvPicPr>
          <p:cNvPr id="3" name="Picture 2" descr="The first callout pointing to the close button of the first thumbnail reads “Close button displays when you point to a window in Task View.” The second callout pointing to the three thumbnails reads “Three open windows display in Task View.” The third callout pointing to the apps opened as thumbnails reads “Open apps display a white underline under the icon on the taskbar.” The other callouts point to the Task View button on the taskbar and the New desktop command in the desk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1919573"/>
            <a:ext cx="7557025" cy="3871627"/>
          </a:xfrm>
          <a:prstGeom prst="rect">
            <a:avLst/>
          </a:prstGeom>
        </p:spPr>
      </p:pic>
    </p:spTree>
    <p:extLst>
      <p:ext uri="{BB962C8B-B14F-4D97-AF65-F5344CB8AC3E}">
        <p14:creationId xmlns:p14="http://schemas.microsoft.com/office/powerpoint/2010/main" val="2108457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Windows 10 Features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(3 of 5)</a:t>
            </a:r>
            <a:endParaRPr lang="en-IN" sz="2000" baseline="0" dirty="0"/>
          </a:p>
        </p:txBody>
      </p:sp>
      <p:pic>
        <p:nvPicPr>
          <p:cNvPr id="3" name="Picture 2" descr="A screenshot shows the Action Center pane of Windows 10 with two callouts. The first callout reading “Action Center, your list of actions will differ,” points to the Action Center pane. The Action Center pane displays the list of mails received and Adobe app Update Manager. The second callout reading “Buttons for Quick Actions” points to the bottom of the pane which lists the frequently used buttons. The Action Center, also called Notifications, icon on the taskbar is labe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65" y="1345906"/>
            <a:ext cx="7863870" cy="4718323"/>
          </a:xfrm>
          <a:prstGeom prst="rect">
            <a:avLst/>
          </a:prstGeom>
        </p:spPr>
      </p:pic>
    </p:spTree>
    <p:extLst>
      <p:ext uri="{BB962C8B-B14F-4D97-AF65-F5344CB8AC3E}">
        <p14:creationId xmlns:p14="http://schemas.microsoft.com/office/powerpoint/2010/main" val="379246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Windows 10 Features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(4 of 5)</a:t>
            </a:r>
            <a:endParaRPr lang="en-IN" sz="2000" baseline="0" dirty="0"/>
          </a:p>
        </p:txBody>
      </p:sp>
      <p:pic>
        <p:nvPicPr>
          <p:cNvPr id="3" name="Picture 2" descr="The first callout reading “After Cortana is activated, Ask me anything displays here” points to the Search box displaying Ask me anything. The second callout reading “If your system has a microphone active, you can speak to Cortana” points to the microphone icon next to the Search box. The third callout reading “An example of how Cortana may respond to you” points to an example command of Cortana reading “Excellent. They’re in the Notebook if you want to make changes. Enjo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1727884"/>
            <a:ext cx="7988367" cy="3900936"/>
          </a:xfrm>
          <a:prstGeom prst="rect">
            <a:avLst/>
          </a:prstGeom>
        </p:spPr>
      </p:pic>
    </p:spTree>
    <p:extLst>
      <p:ext uri="{BB962C8B-B14F-4D97-AF65-F5344CB8AC3E}">
        <p14:creationId xmlns:p14="http://schemas.microsoft.com/office/powerpoint/2010/main" val="2863520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Windows 10 Features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(5 of 5)</a:t>
            </a:r>
            <a:endParaRPr lang="en-IN" sz="2000" baseline="0" dirty="0"/>
          </a:p>
        </p:txBody>
      </p:sp>
      <p:pic>
        <p:nvPicPr>
          <p:cNvPr id="3" name="Picture 2" descr="A screenshot shows the webpage of Shatford Library with three callouts. The first callout reading “Web Note toolbar” points to the Toolbar below the Title bar of the screen. The second callout reading “Icons for Pen, Highlighter, Eraser, Note, and Clip” points to the icons on the left side of the Toolbar. The third callout reading “Icons for Save and Share” points to the save and share icons on the right side of the Tool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2243995"/>
            <a:ext cx="7988367" cy="2839523"/>
          </a:xfrm>
          <a:prstGeom prst="rect">
            <a:avLst/>
          </a:prstGeom>
        </p:spPr>
      </p:pic>
    </p:spTree>
    <p:extLst>
      <p:ext uri="{BB962C8B-B14F-4D97-AF65-F5344CB8AC3E}">
        <p14:creationId xmlns:p14="http://schemas.microsoft.com/office/powerpoint/2010/main" val="383892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Out of Windows 10, Turn Off Your Computer, and Manager User Accounts</a:t>
            </a:r>
            <a:endParaRPr lang="en-IN" dirty="0"/>
          </a:p>
        </p:txBody>
      </p:sp>
      <p:pic>
        <p:nvPicPr>
          <p:cNvPr id="3" name="Picture 2" descr="A screenshot shows the Account screen from the Settings window. A callout reading “Manage your user account in the ACCOUNTS screen from Settings” points to ‘your account’ in the menu list of Accou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27" y="2009822"/>
            <a:ext cx="8068252" cy="4016276"/>
          </a:xfrm>
          <a:prstGeom prst="rect">
            <a:avLst/>
          </a:prstGeom>
        </p:spPr>
      </p:pic>
    </p:spTree>
    <p:extLst>
      <p:ext uri="{BB962C8B-B14F-4D97-AF65-F5344CB8AC3E}">
        <p14:creationId xmlns:p14="http://schemas.microsoft.com/office/powerpoint/2010/main" val="204642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Your Windows 10 System</a:t>
            </a:r>
            <a:endParaRPr lang="en-IN" dirty="0"/>
          </a:p>
        </p:txBody>
      </p:sp>
      <p:pic>
        <p:nvPicPr>
          <p:cNvPr id="3" name="Picture 2" descr="The settings window is open. The system button, with computer icon, is indic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5" y="2474403"/>
            <a:ext cx="8068251" cy="1963513"/>
          </a:xfrm>
          <a:prstGeom prst="rect">
            <a:avLst/>
          </a:prstGeom>
        </p:spPr>
      </p:pic>
    </p:spTree>
    <p:extLst>
      <p:ext uri="{BB962C8B-B14F-4D97-AF65-F5344CB8AC3E}">
        <p14:creationId xmlns:p14="http://schemas.microsoft.com/office/powerpoint/2010/main" val="347876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2)</a:t>
            </a:r>
            <a:endParaRPr lang="en-IN" sz="2000" baseline="0" dirty="0"/>
          </a:p>
        </p:txBody>
      </p:sp>
      <p:sp>
        <p:nvSpPr>
          <p:cNvPr id="3" name="Content Placeholder 2"/>
          <p:cNvSpPr>
            <a:spLocks noGrp="1"/>
          </p:cNvSpPr>
          <p:nvPr>
            <p:ph idx="1"/>
          </p:nvPr>
        </p:nvSpPr>
        <p:spPr>
          <a:xfrm>
            <a:off x="457200" y="1600201"/>
            <a:ext cx="8229600" cy="3810000"/>
          </a:xfrm>
        </p:spPr>
        <p:txBody>
          <a:bodyPr/>
          <a:lstStyle/>
          <a:p>
            <a:r>
              <a:rPr lang="en-US" dirty="0"/>
              <a:t>Manage Your Windows 10 System</a:t>
            </a:r>
          </a:p>
          <a:p>
            <a:r>
              <a:rPr lang="en-US" dirty="0"/>
              <a:t>Download and Extract Files and Folders</a:t>
            </a:r>
          </a:p>
          <a:p>
            <a:r>
              <a:rPr lang="en-US" dirty="0"/>
              <a:t>Use File Explorer to Display Locations, Folders, and Files</a:t>
            </a:r>
          </a:p>
          <a:p>
            <a:r>
              <a:rPr lang="en-US" dirty="0"/>
              <a:t>Start Programs and Open Data Files</a:t>
            </a:r>
          </a:p>
          <a:p>
            <a:r>
              <a:rPr lang="en-US" dirty="0"/>
              <a:t>Create, Rename, and Copy Files and Folders</a:t>
            </a:r>
          </a:p>
          <a:p>
            <a:r>
              <a:rPr lang="en-US" dirty="0"/>
              <a:t>Use OneDrive as Cloud Storage</a:t>
            </a:r>
          </a:p>
        </p:txBody>
      </p:sp>
    </p:spTree>
    <p:extLst>
      <p:ext uri="{BB962C8B-B14F-4D97-AF65-F5344CB8AC3E}">
        <p14:creationId xmlns:p14="http://schemas.microsoft.com/office/powerpoint/2010/main" val="2332237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and Extract Files and Folders</a:t>
            </a:r>
            <a:endParaRPr lang="en-IN" dirty="0"/>
          </a:p>
        </p:txBody>
      </p:sp>
      <p:sp>
        <p:nvSpPr>
          <p:cNvPr id="3" name="Content Placeholder 2"/>
          <p:cNvSpPr>
            <a:spLocks noGrp="1"/>
          </p:cNvSpPr>
          <p:nvPr>
            <p:ph idx="1"/>
          </p:nvPr>
        </p:nvSpPr>
        <p:spPr>
          <a:xfrm>
            <a:off x="457200" y="1600200"/>
            <a:ext cx="8229600" cy="4495799"/>
          </a:xfrm>
        </p:spPr>
        <p:txBody>
          <a:bodyPr/>
          <a:lstStyle/>
          <a:p>
            <a:r>
              <a:rPr lang="en-US" sz="2600" dirty="0"/>
              <a:t>Download – transferring or copying a file from one location to another</a:t>
            </a:r>
          </a:p>
          <a:p>
            <a:r>
              <a:rPr lang="en-US" sz="2600" dirty="0"/>
              <a:t>Compressed files – files reduced in size to take up less space</a:t>
            </a:r>
          </a:p>
          <a:p>
            <a:r>
              <a:rPr lang="en-US" sz="2600" dirty="0"/>
              <a:t>Extract – means to decompress compressed files</a:t>
            </a:r>
          </a:p>
          <a:p>
            <a:r>
              <a:rPr lang="en-US" sz="2600" dirty="0"/>
              <a:t>Zip and unzip – the process of compressing and extracting</a:t>
            </a:r>
          </a:p>
          <a:p>
            <a:r>
              <a:rPr lang="en-US" sz="2600" dirty="0"/>
              <a:t>Compressed Folder Tools – on the ribbon to help in extracting compressed files</a:t>
            </a:r>
          </a:p>
        </p:txBody>
      </p:sp>
    </p:spTree>
    <p:extLst>
      <p:ext uri="{BB962C8B-B14F-4D97-AF65-F5344CB8AC3E}">
        <p14:creationId xmlns:p14="http://schemas.microsoft.com/office/powerpoint/2010/main" val="2906445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File Explorer to Display Locations, Folders, and Files</a:t>
            </a:r>
            <a:endParaRPr lang="en-IN" dirty="0"/>
          </a:p>
        </p:txBody>
      </p:sp>
      <p:pic>
        <p:nvPicPr>
          <p:cNvPr id="3" name="Picture 2" descr="A screenshot of the Windows 10 desktop shows the File Explorer window opened and labeled. The parts labeled are: Ribbons with various Tabs; Details in the Layout group on View Tab; Button to minimize or expand the ribbon; Buttons for Back, Forward, Recent locations, and Up; Address bar; Search box; Navigation pane at the left of the window; A blank File list section at the right of the window with Column Headings; and Status bar at the bottom left of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1909200"/>
            <a:ext cx="7557025" cy="4161748"/>
          </a:xfrm>
          <a:prstGeom prst="rect">
            <a:avLst/>
          </a:prstGeom>
        </p:spPr>
      </p:pic>
    </p:spTree>
    <p:extLst>
      <p:ext uri="{BB962C8B-B14F-4D97-AF65-F5344CB8AC3E}">
        <p14:creationId xmlns:p14="http://schemas.microsoft.com/office/powerpoint/2010/main" val="3233286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Programs and Open Data Files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 of 5)</a:t>
            </a:r>
            <a:endParaRPr lang="en-IN" sz="2000" baseline="0" dirty="0"/>
          </a:p>
        </p:txBody>
      </p:sp>
      <p:pic>
        <p:nvPicPr>
          <p:cNvPr id="3" name="Picture 2" descr="The first callout reading “Search for paint” points to the Search box displaying paint. The second callout reading “Paint program displays as result of search” points to the paint app found as the search result. The third callout reading “Other search results, yours will differ” points to the list of other search results from the Store and Web. The third callout reading “Indicates that Cortana has been activated for Search” points to the list of Cortana options on the left side of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1787431"/>
            <a:ext cx="7988367" cy="3905687"/>
          </a:xfrm>
          <a:prstGeom prst="rect">
            <a:avLst/>
          </a:prstGeom>
        </p:spPr>
      </p:pic>
    </p:spTree>
    <p:extLst>
      <p:ext uri="{BB962C8B-B14F-4D97-AF65-F5344CB8AC3E}">
        <p14:creationId xmlns:p14="http://schemas.microsoft.com/office/powerpoint/2010/main" val="3040628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Programs and Open Data Files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5)</a:t>
            </a:r>
            <a:endParaRPr lang="en-IN" sz="2000" baseline="0" dirty="0"/>
          </a:p>
        </p:txBody>
      </p:sp>
      <p:pic>
        <p:nvPicPr>
          <p:cNvPr id="3" name="Picture 2" descr="The labels in the dialog box are as follows: Address bar and Search box at the top; Toolbar; Navigation pane at the left of the dialog box; File name box, File type arrow at the bottom of the dialog box; the Folders list in the File list at the right of the dialog box. A callout reading “User signed in with Microsoft account so OneDrive displays in the navigation pane” points to the Signed in account of Sam Studyhard at the top right corner of the Word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2087868"/>
            <a:ext cx="7988367" cy="3004703"/>
          </a:xfrm>
          <a:prstGeom prst="rect">
            <a:avLst/>
          </a:prstGeom>
        </p:spPr>
      </p:pic>
    </p:spTree>
    <p:extLst>
      <p:ext uri="{BB962C8B-B14F-4D97-AF65-F5344CB8AC3E}">
        <p14:creationId xmlns:p14="http://schemas.microsoft.com/office/powerpoint/2010/main" val="2423294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Programs and Open Data Files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(3 of 5)</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1488604936"/>
              </p:ext>
            </p:extLst>
          </p:nvPr>
        </p:nvGraphicFramePr>
        <p:xfrm>
          <a:off x="533400" y="1833880"/>
          <a:ext cx="8077200" cy="403352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tx1"/>
                          </a:solidFill>
                          <a:latin typeface="+mn-lt"/>
                          <a:ea typeface="+mn-ea"/>
                          <a:cs typeface="+mn-cs"/>
                        </a:rPr>
                        <a:t>Dialog Box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tx1"/>
                          </a:solidFill>
                          <a:latin typeface="+mn-lt"/>
                          <a:ea typeface="+mn-ea"/>
                          <a:cs typeface="+mn-cs"/>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Address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path in the folder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File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the list of files and folders that are available in the folder indicated in the address bar.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File name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Enables you to type the name of a specific file to locate it—if you know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File type 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Enables you to restrict the type of files displayed in the file list; for example, the default All Word Documents restricts (filters) the type of files displayed to only Word documents. You can click the arrow and adjust the restrictions (filters) to a narrower or wider group of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06841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Programs and Open Data Files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(4 of 5)</a:t>
            </a:r>
            <a:endParaRPr lang="en-US" sz="2000" baseline="0" dirty="0"/>
          </a:p>
        </p:txBody>
      </p:sp>
      <p:graphicFrame>
        <p:nvGraphicFramePr>
          <p:cNvPr id="4" name="Table 3"/>
          <p:cNvGraphicFramePr>
            <a:graphicFrameLocks noGrp="1"/>
          </p:cNvGraphicFramePr>
          <p:nvPr>
            <p:extLst>
              <p:ext uri="{D42A27DB-BD31-4B8C-83A1-F6EECF244321}">
                <p14:modId xmlns:p14="http://schemas.microsoft.com/office/powerpoint/2010/main" val="3064302385"/>
              </p:ext>
            </p:extLst>
          </p:nvPr>
        </p:nvGraphicFramePr>
        <p:xfrm>
          <a:off x="533400" y="1823720"/>
          <a:ext cx="8077200" cy="366268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tx1"/>
                          </a:solidFill>
                          <a:latin typeface="+mn-lt"/>
                          <a:ea typeface="+mn-ea"/>
                          <a:cs typeface="+mn-cs"/>
                        </a:rPr>
                        <a:t>Dialog Box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tx1"/>
                          </a:solidFill>
                          <a:latin typeface="+mn-lt"/>
                          <a:ea typeface="+mn-ea"/>
                          <a:cs typeface="+mn-cs"/>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Navigation pane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Navigate to files and folders and get access to Quick access, OneDrive, and This 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Search 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Search for files in the current folder. Filters the file list based on text that you type; the search is based on text in the file name (and for files on the hard drive or OneDrive, in the file itself), and on other properties that you can specify. The search takes place in the</a:t>
                      </a:r>
                      <a:br>
                        <a:rPr lang="en-US" sz="1800" b="0" i="0" u="none" strike="noStrike" kern="1200" baseline="0" dirty="0">
                          <a:solidFill>
                            <a:schemeClr val="tx1"/>
                          </a:solidFill>
                          <a:latin typeface="+mn-lt"/>
                          <a:ea typeface="+mn-ea"/>
                          <a:cs typeface="+mn-cs"/>
                        </a:rPr>
                      </a:br>
                      <a:r>
                        <a:rPr lang="en-US" sz="1800" b="0" i="0" u="none" strike="noStrike" kern="1200" baseline="0" dirty="0">
                          <a:solidFill>
                            <a:schemeClr val="tx1"/>
                          </a:solidFill>
                          <a:latin typeface="+mn-lt"/>
                          <a:ea typeface="+mn-ea"/>
                          <a:cs typeface="+mn-cs"/>
                        </a:rPr>
                        <a:t>current folder, as displayed in the address bar, and in any subfolders within that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Toolbar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Displays relevant tasks; for example, creating a new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919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Start Programs and Open Data Files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(5 of 5)</a:t>
            </a:r>
            <a:endParaRPr lang="en-IN" sz="2000" baseline="0" dirty="0"/>
          </a:p>
        </p:txBody>
      </p:sp>
      <p:pic>
        <p:nvPicPr>
          <p:cNvPr id="3" name="Picture 2" descr="A screenshot of Word shows an Open dialog box opened. A callout reading “In All Files view, all the files display although they are not Word documents” points to the files in the File list section. Another callout reading “All Files view” points to the Files view option next to File name at the bottom of the dialog bo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54887"/>
            <a:ext cx="7557025" cy="2850513"/>
          </a:xfrm>
          <a:prstGeom prst="rect">
            <a:avLst/>
          </a:prstGeom>
        </p:spPr>
      </p:pic>
    </p:spTree>
    <p:extLst>
      <p:ext uri="{BB962C8B-B14F-4D97-AF65-F5344CB8AC3E}">
        <p14:creationId xmlns:p14="http://schemas.microsoft.com/office/powerpoint/2010/main" val="250211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Rename, and Copy Files and Folders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 of 2)</a:t>
            </a:r>
            <a:endParaRPr lang="en-IN" sz="2000" baseline="0" dirty="0"/>
          </a:p>
        </p:txBody>
      </p:sp>
      <p:pic>
        <p:nvPicPr>
          <p:cNvPr id="5" name="Picture 4" descr="A screenshot of File Explorer shows the Files in the USB drive. A callout reading “Path from This PC to USB to file” points to the address bar displaying the series of path from This PC to current win10 01 Student Data Files Folder. The File list shows the folder ‘win01 1B Bell Orchid’ selec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3100553"/>
            <a:ext cx="7557025" cy="1547647"/>
          </a:xfrm>
          <a:prstGeom prst="rect">
            <a:avLst/>
          </a:prstGeom>
        </p:spPr>
      </p:pic>
    </p:spTree>
    <p:extLst>
      <p:ext uri="{BB962C8B-B14F-4D97-AF65-F5344CB8AC3E}">
        <p14:creationId xmlns:p14="http://schemas.microsoft.com/office/powerpoint/2010/main" val="413829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Rename, and Copy Files and Folders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2)</a:t>
            </a:r>
            <a:endParaRPr lang="en-IN" sz="2000" baseline="0" dirty="0"/>
          </a:p>
        </p:txBody>
      </p:sp>
      <p:pic>
        <p:nvPicPr>
          <p:cNvPr id="3" name="Picture 2" descr="A screenshot shows the London folder window with the Home Tab active and four callouts marked. The first callout reading “Copy and Paste commands on the ribbon” points to the Copy and Paste options in the Clipboard group on the Home Tab. The second callout reading “Path to file” points to the address bar displaying the series of path from This PC to London folder. The third callout reading “File selected” points to the Staffing Plan file selected in the File list section. The fourth callout reading “Window maximized” points to the maximizing button at the top right corner of the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88" y="2944513"/>
            <a:ext cx="7557025" cy="1678635"/>
          </a:xfrm>
          <a:prstGeom prst="rect">
            <a:avLst/>
          </a:prstGeom>
        </p:spPr>
      </p:pic>
    </p:spTree>
    <p:extLst>
      <p:ext uri="{BB962C8B-B14F-4D97-AF65-F5344CB8AC3E}">
        <p14:creationId xmlns:p14="http://schemas.microsoft.com/office/powerpoint/2010/main" val="1221355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OneDrive as Cloud Storage</a:t>
            </a:r>
            <a:endParaRPr lang="en-IN" dirty="0"/>
          </a:p>
        </p:txBody>
      </p:sp>
      <p:pic>
        <p:nvPicPr>
          <p:cNvPr id="3" name="Picture 2" descr="A screenshot of File Explorer shows the Files within Marketing Photos with two callouts. The first callout reading “Marketing folder created in OneDrive” points to the address bar displaying the series of path from OneDrive to Marketing Photos. The second callout reading “Two files pasted to folder” points to two files selected in the File list s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2656981"/>
            <a:ext cx="7988367" cy="1723997"/>
          </a:xfrm>
          <a:prstGeom prst="rect">
            <a:avLst/>
          </a:prstGeom>
        </p:spPr>
      </p:pic>
    </p:spTree>
    <p:extLst>
      <p:ext uri="{BB962C8B-B14F-4D97-AF65-F5344CB8AC3E}">
        <p14:creationId xmlns:p14="http://schemas.microsoft.com/office/powerpoint/2010/main" val="370467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(1 of 11)</a:t>
            </a:r>
            <a:endParaRPr lang="en-IN" sz="2000" baseline="0" dirty="0"/>
          </a:p>
        </p:txBody>
      </p:sp>
      <p:pic>
        <p:nvPicPr>
          <p:cNvPr id="4" name="Picture 3" descr="The Windows 10 Store shows the home page. A callout pointing to the Apps store reads “Example of apps available from the Windows Store, your screen will differ.”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1640766"/>
            <a:ext cx="7988367" cy="4026609"/>
          </a:xfrm>
          <a:prstGeom prst="rect">
            <a:avLst/>
          </a:prstGeom>
        </p:spPr>
      </p:pic>
    </p:spTree>
    <p:extLst>
      <p:ext uri="{BB962C8B-B14F-4D97-AF65-F5344CB8AC3E}">
        <p14:creationId xmlns:p14="http://schemas.microsoft.com/office/powerpoint/2010/main" val="60429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IN" dirty="0"/>
          </a:p>
        </p:txBody>
      </p:sp>
      <p:sp>
        <p:nvSpPr>
          <p:cNvPr id="3" name="Content Placeholder 2"/>
          <p:cNvSpPr>
            <a:spLocks noGrp="1"/>
          </p:cNvSpPr>
          <p:nvPr>
            <p:ph idx="1"/>
          </p:nvPr>
        </p:nvSpPr>
        <p:spPr>
          <a:xfrm>
            <a:off x="457200" y="1600201"/>
            <a:ext cx="8229600" cy="3886200"/>
          </a:xfrm>
        </p:spPr>
        <p:txBody>
          <a:bodyPr/>
          <a:lstStyle/>
          <a:p>
            <a:r>
              <a:rPr lang="en-US" sz="2600" dirty="0"/>
              <a:t>Windows 10 is optimized for touchscreens and with the mouse and keyboard</a:t>
            </a:r>
          </a:p>
          <a:p>
            <a:r>
              <a:rPr lang="en-US" sz="2600" dirty="0"/>
              <a:t>The Windows 10 Start menu is your one-screen view of information called your dashboard</a:t>
            </a:r>
          </a:p>
          <a:p>
            <a:r>
              <a:rPr lang="en-US" sz="2600" dirty="0"/>
              <a:t>Windows Store apps used from the Start menu display in separate windows</a:t>
            </a:r>
          </a:p>
          <a:p>
            <a:r>
              <a:rPr lang="en-US" sz="2600" dirty="0"/>
              <a:t>File Explorer is used to navigate your Windows 10 structure</a:t>
            </a:r>
          </a:p>
        </p:txBody>
      </p:sp>
    </p:spTree>
    <p:extLst>
      <p:ext uri="{BB962C8B-B14F-4D97-AF65-F5344CB8AC3E}">
        <p14:creationId xmlns:p14="http://schemas.microsoft.com/office/powerpoint/2010/main" val="2565724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5C21-953B-4575-B4E4-BCFF0B8F963F}"/>
              </a:ext>
            </a:extLst>
          </p:cNvPr>
          <p:cNvSpPr>
            <a:spLocks noGrp="1"/>
          </p:cNvSpPr>
          <p:nvPr>
            <p:ph type="title"/>
          </p:nvPr>
        </p:nvSpPr>
        <p:spPr/>
        <p:txBody>
          <a:bodyPr/>
          <a:lstStyle/>
          <a:p>
            <a:r>
              <a:rPr lang="en-US" dirty="0"/>
              <a:t>Questions</a:t>
            </a:r>
          </a:p>
        </p:txBody>
      </p:sp>
      <p:pic>
        <p:nvPicPr>
          <p:cNvPr id="4" name="Picture 3" descr="A question ma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201" y="1438583"/>
            <a:ext cx="2735598" cy="3980834"/>
          </a:xfrm>
          <a:prstGeom prst="rect">
            <a:avLst/>
          </a:prstGeom>
        </p:spPr>
      </p:pic>
    </p:spTree>
    <p:extLst>
      <p:ext uri="{BB962C8B-B14F-4D97-AF65-F5344CB8AC3E}">
        <p14:creationId xmlns:p14="http://schemas.microsoft.com/office/powerpoint/2010/main" val="88778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143000"/>
            <a:ext cx="2438400" cy="609600"/>
          </a:xfrm>
        </p:spPr>
        <p:txBody>
          <a:bodyPr anchor="b"/>
          <a:lstStyle/>
          <a:p>
            <a:r>
              <a:rPr lang="en-US" dirty="0"/>
              <a:t>Copyright</a:t>
            </a:r>
          </a:p>
        </p:txBody>
      </p:sp>
      <p:pic>
        <p:nvPicPr>
          <p:cNvPr id="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823015" y="2226365"/>
            <a:ext cx="7423150" cy="2438400"/>
          </a:xfrm>
          <a:prstGeom prst="rect">
            <a:avLst/>
          </a:prstGeom>
          <a:noFill/>
          <a:ln w="9525">
            <a:noFill/>
            <a:miter lim="800000"/>
            <a:headEnd/>
            <a:tailEnd/>
          </a:ln>
        </p:spPr>
      </p:pic>
    </p:spTree>
    <p:extLst>
      <p:ext uri="{BB962C8B-B14F-4D97-AF65-F5344CB8AC3E}">
        <p14:creationId xmlns:p14="http://schemas.microsoft.com/office/powerpoint/2010/main" val="275698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(2 of 11)</a:t>
            </a:r>
            <a:endParaRPr lang="en-IN" sz="2000" baseline="0" dirty="0"/>
          </a:p>
        </p:txBody>
      </p:sp>
      <p:pic>
        <p:nvPicPr>
          <p:cNvPr id="3" name="Picture 2" descr="A screenshot shows Windows 10 Account Settings. Family and other uses option is selected from the Accounts navigation pane. On the right side of the screen, the description and options for adding a family member and other users are given. A callout reading “Accounts screen in Windows 10 Settings” points to the Accounts o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7" y="1739184"/>
            <a:ext cx="7988367" cy="3985341"/>
          </a:xfrm>
          <a:prstGeom prst="rect">
            <a:avLst/>
          </a:prstGeom>
        </p:spPr>
      </p:pic>
    </p:spTree>
    <p:extLst>
      <p:ext uri="{BB962C8B-B14F-4D97-AF65-F5344CB8AC3E}">
        <p14:creationId xmlns:p14="http://schemas.microsoft.com/office/powerpoint/2010/main" val="3711146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(3 of 11)</a:t>
            </a:r>
            <a:endParaRPr lang="en-IN" sz="2000" baseline="0" dirty="0"/>
          </a:p>
        </p:txBody>
      </p:sp>
      <p:pic>
        <p:nvPicPr>
          <p:cNvPr id="3" name="Picture 2" descr="A Windows 10 lock screen shows Date and Time and a background image. A callout pointing to the screen reads “Windows 10 lock screen, your image will va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95" y="1390380"/>
            <a:ext cx="7786010" cy="4688844"/>
          </a:xfrm>
          <a:prstGeom prst="rect">
            <a:avLst/>
          </a:prstGeom>
        </p:spPr>
      </p:pic>
    </p:spTree>
    <p:extLst>
      <p:ext uri="{BB962C8B-B14F-4D97-AF65-F5344CB8AC3E}">
        <p14:creationId xmlns:p14="http://schemas.microsoft.com/office/powerpoint/2010/main" val="351356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(4 of 11)</a:t>
            </a:r>
            <a:endParaRPr lang="en-IN" sz="2000" baseline="0" dirty="0"/>
          </a:p>
        </p:txBody>
      </p:sp>
      <p:pic>
        <p:nvPicPr>
          <p:cNvPr id="3" name="Picture 2" descr="All Apps button, Power button, Settings button, File explorer button, Most used apps, Signed in User, Get started app, and Live titles, such as Weather, update with new information are labeled. A callout pointing to the titles in the Life at a glance section reads “Your array of apps will differ.” Another callout reading “Windows Store app” points to a title and also a tool from Quick launch tool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04" y="1301841"/>
            <a:ext cx="8021934" cy="4815936"/>
          </a:xfrm>
          <a:prstGeom prst="rect">
            <a:avLst/>
          </a:prstGeom>
        </p:spPr>
      </p:pic>
    </p:spTree>
    <p:extLst>
      <p:ext uri="{BB962C8B-B14F-4D97-AF65-F5344CB8AC3E}">
        <p14:creationId xmlns:p14="http://schemas.microsoft.com/office/powerpoint/2010/main" val="2328637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(5 of 11)</a:t>
            </a:r>
            <a:endParaRPr lang="en-US" sz="2000" baseline="0" dirty="0"/>
          </a:p>
        </p:txBody>
      </p:sp>
      <p:sp>
        <p:nvSpPr>
          <p:cNvPr id="3" name="Content Placeholder 2"/>
          <p:cNvSpPr>
            <a:spLocks noGrp="1"/>
          </p:cNvSpPr>
          <p:nvPr>
            <p:ph idx="1"/>
          </p:nvPr>
        </p:nvSpPr>
        <p:spPr>
          <a:xfrm>
            <a:off x="457200" y="1600201"/>
            <a:ext cx="8229600" cy="304799"/>
          </a:xfrm>
        </p:spPr>
        <p:txBody>
          <a:bodyPr/>
          <a:lstStyle/>
          <a:p>
            <a:pPr algn="ctr">
              <a:buNone/>
            </a:pPr>
            <a:r>
              <a:rPr lang="en-US" sz="1600" b="1" dirty="0"/>
              <a:t>Parts of the Windows 10 Start Menu</a:t>
            </a:r>
          </a:p>
        </p:txBody>
      </p:sp>
      <p:graphicFrame>
        <p:nvGraphicFramePr>
          <p:cNvPr id="5" name="Table 4"/>
          <p:cNvGraphicFramePr>
            <a:graphicFrameLocks noGrp="1"/>
          </p:cNvGraphicFramePr>
          <p:nvPr>
            <p:extLst>
              <p:ext uri="{D42A27DB-BD31-4B8C-83A1-F6EECF244321}">
                <p14:modId xmlns:p14="http://schemas.microsoft.com/office/powerpoint/2010/main" val="606959663"/>
              </p:ext>
            </p:extLst>
          </p:nvPr>
        </p:nvGraphicFramePr>
        <p:xfrm>
          <a:off x="533400" y="2037969"/>
          <a:ext cx="8001000" cy="4156902"/>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460598">
                <a:tc>
                  <a:txBody>
                    <a:bodyPr/>
                    <a:lstStyle/>
                    <a:p>
                      <a:r>
                        <a:rPr lang="en-US" sz="1600" dirty="0"/>
                        <a:t>All apps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Expands the list of apps to show all installed apps in alphabetic sections.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6811">
                <a:tc>
                  <a:txBody>
                    <a:bodyPr/>
                    <a:lstStyle/>
                    <a:p>
                      <a:r>
                        <a:rPr lang="en-US" sz="1600" dirty="0"/>
                        <a:t>File Explorer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Opens the File Explorer program.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6811">
                <a:tc>
                  <a:txBody>
                    <a:bodyPr/>
                    <a:lstStyle/>
                    <a:p>
                      <a:r>
                        <a:rPr lang="en-US" sz="1600" dirty="0"/>
                        <a:t>Get Started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Displays information to help you learn about Windows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57834">
                <a:tc>
                  <a:txBody>
                    <a:bodyPr/>
                    <a:lstStyle/>
                    <a:p>
                      <a:r>
                        <a:rPr lang="en-US" sz="1600" dirty="0"/>
                        <a:t>Life at a glance 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Apps pinned to the Start menu that related to your own information; for example, your Mail, your Calendar; and your contacts (People); you can change this heading or delete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6811">
                <a:tc>
                  <a:txBody>
                    <a:bodyPr/>
                    <a:lstStyle/>
                    <a:p>
                      <a:r>
                        <a:rPr lang="en-US" sz="1600" dirty="0"/>
                        <a:t>Most used apps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Displays a list of the apps that you use the most; updates as you use Windows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6811">
                <a:tc>
                  <a:txBody>
                    <a:bodyPr/>
                    <a:lstStyle/>
                    <a:p>
                      <a:r>
                        <a:rPr lang="en-US" sz="1600" dirty="0"/>
                        <a:t>Play and Explore 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Apps pinned to the Start menu that relate to games or news apps that you have installed; you can change this heading or delete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86811">
                <a:tc>
                  <a:txBody>
                    <a:bodyPr/>
                    <a:lstStyle/>
                    <a:p>
                      <a:r>
                        <a:rPr lang="en-US" sz="1600" dirty="0"/>
                        <a:t>Power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Enables you to set your computer to Sleep, Shut down, or Restart.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3435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Windows 10 Environment </a:t>
            </a:r>
            <a:r>
              <a:rPr lang="en-US" sz="2000" b="0" kern="1200" baseline="0" dirty="0">
                <a:solidFill>
                  <a:srgbClr val="007FA3"/>
                </a:solidFill>
                <a:effectLst/>
                <a:latin typeface="Times New Roman" panose="02020603050405020304" pitchFamily="18" charset="0"/>
                <a:ea typeface="+mj-ea"/>
                <a:cs typeface="Times New Roman" panose="02020603050405020304" pitchFamily="18" charset="0"/>
              </a:rPr>
              <a:t>(6 of 11)</a:t>
            </a:r>
            <a:endParaRPr lang="en-US" sz="2000" baseline="0" dirty="0"/>
          </a:p>
        </p:txBody>
      </p:sp>
      <p:sp>
        <p:nvSpPr>
          <p:cNvPr id="3" name="Content Placeholder 2"/>
          <p:cNvSpPr>
            <a:spLocks noGrp="1"/>
          </p:cNvSpPr>
          <p:nvPr>
            <p:ph idx="1"/>
          </p:nvPr>
        </p:nvSpPr>
        <p:spPr>
          <a:xfrm>
            <a:off x="457200" y="1600201"/>
            <a:ext cx="8229600" cy="304799"/>
          </a:xfrm>
        </p:spPr>
        <p:txBody>
          <a:bodyPr/>
          <a:lstStyle/>
          <a:p>
            <a:pPr algn="ctr">
              <a:buNone/>
            </a:pPr>
            <a:r>
              <a:rPr lang="en-US" sz="1600" b="1" dirty="0"/>
              <a:t>Parts of the Windows 10 Start Menu</a:t>
            </a:r>
          </a:p>
        </p:txBody>
      </p:sp>
      <p:graphicFrame>
        <p:nvGraphicFramePr>
          <p:cNvPr id="5" name="Table 4"/>
          <p:cNvGraphicFramePr>
            <a:graphicFrameLocks noGrp="1"/>
          </p:cNvGraphicFramePr>
          <p:nvPr>
            <p:extLst>
              <p:ext uri="{D42A27DB-BD31-4B8C-83A1-F6EECF244321}">
                <p14:modId xmlns:p14="http://schemas.microsoft.com/office/powerpoint/2010/main" val="1441318847"/>
              </p:ext>
            </p:extLst>
          </p:nvPr>
        </p:nvGraphicFramePr>
        <p:xfrm>
          <a:off x="533400" y="2057400"/>
          <a:ext cx="8001000" cy="1352742"/>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86811">
                <a:tc>
                  <a:txBody>
                    <a:bodyPr/>
                    <a:lstStyle/>
                    <a:p>
                      <a:r>
                        <a:rPr lang="en-US" sz="1600" dirty="0"/>
                        <a:t>Settings 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Displays the Settings window to change any Windows 10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6811">
                <a:tc>
                  <a:txBody>
                    <a:bodyPr/>
                    <a:lstStyle/>
                    <a:p>
                      <a:r>
                        <a:rPr lang="en-US" sz="1600" dirty="0"/>
                        <a:t>Signed-in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Displays the name of the signed-in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6811">
                <a:tc>
                  <a:txBody>
                    <a:bodyPr/>
                    <a:lstStyle/>
                    <a:p>
                      <a:r>
                        <a:rPr lang="en-US" sz="1600" dirty="0"/>
                        <a:t>Windows Store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Opens the Windows Store to locate and download more apps.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5657105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9286</TotalTime>
  <Words>4949</Words>
  <Application>Microsoft Office PowerPoint</Application>
  <PresentationFormat>On-screen Show (4:3)</PresentationFormat>
  <Paragraphs>361</Paragraphs>
  <Slides>42</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Times New Roman</vt:lpstr>
      <vt:lpstr>Verdana</vt:lpstr>
      <vt:lpstr>Wingdings</vt:lpstr>
      <vt:lpstr>508 Lecture</vt:lpstr>
      <vt:lpstr>GO! with Microsoft Office 2016 Volume 1</vt:lpstr>
      <vt:lpstr>Learning Objectives (1 of 2)</vt:lpstr>
      <vt:lpstr>Learning Objectives (2 of 2)</vt:lpstr>
      <vt:lpstr>Explore the Windows 10 Environment (1 of 11)</vt:lpstr>
      <vt:lpstr>Explore the Windows 10 Environment (2 of 11)</vt:lpstr>
      <vt:lpstr>Explore the Windows 10 Environment (3 of 11)</vt:lpstr>
      <vt:lpstr>Explore the Windows 10 Environment (4 of 11)</vt:lpstr>
      <vt:lpstr>Explore the Windows 10 Environment (5 of 11)</vt:lpstr>
      <vt:lpstr>Explore the Windows 10 Environment (6 of 11)</vt:lpstr>
      <vt:lpstr>Explore the Windows 10 Environment (7 of 11)</vt:lpstr>
      <vt:lpstr>Explore the Windows 10 Environment (8 of 11)</vt:lpstr>
      <vt:lpstr>Explore the Windows 10 Environment (9 of 11)</vt:lpstr>
      <vt:lpstr>Explore the Windows 10 Environment (10 of 11)</vt:lpstr>
      <vt:lpstr>Explore the Windows 10 Environment (11 of 11)</vt:lpstr>
      <vt:lpstr>Use File Explorer and Desktop Apps to Create a New Folder and Save a File (1 of 7)</vt:lpstr>
      <vt:lpstr>Use File Explorer and Desktop Apps to Create a New Folder and Save a File (2 of 7)</vt:lpstr>
      <vt:lpstr>Use File Explorer and Desktop Apps to Create a New Folder and Save a File (3 of 7)</vt:lpstr>
      <vt:lpstr>Use File Explorer and Desktop Apps to Create a New Folder and Save a File (4 of 7)</vt:lpstr>
      <vt:lpstr>Use File Explorer and Desktop Apps to Create a New Folder and Save a File (5 of 7)</vt:lpstr>
      <vt:lpstr>Use File Explorer and Desktop Apps to Create a New Folder and Save a File (6 of 7)</vt:lpstr>
      <vt:lpstr>Use File Explorer and Desktop Apps to Create a New Folder and Save a File (7 of 7)</vt:lpstr>
      <vt:lpstr>Identify the Functions of the Windows 10 Operating System</vt:lpstr>
      <vt:lpstr>Discover Windows 10 Features (1 of 5)</vt:lpstr>
      <vt:lpstr>Discover Windows 10 Features (2 of 5)</vt:lpstr>
      <vt:lpstr>Discover Windows 10 Features (3 of 5)</vt:lpstr>
      <vt:lpstr>Discover Windows 10 Features (4 of 5)</vt:lpstr>
      <vt:lpstr>Discover Windows 10 Features (5 of 5)</vt:lpstr>
      <vt:lpstr>Sign Out of Windows 10, Turn Off Your Computer, and Manager User Accounts</vt:lpstr>
      <vt:lpstr>Managing Your Windows 10 System</vt:lpstr>
      <vt:lpstr>Download and Extract Files and Folders</vt:lpstr>
      <vt:lpstr>Use File Explorer to Display Locations, Folders, and Files</vt:lpstr>
      <vt:lpstr>Start Programs and Open Data Files (1 of 5)</vt:lpstr>
      <vt:lpstr>Start Programs and Open Data Files (2 of 5)</vt:lpstr>
      <vt:lpstr>Start Programs and Open Data Files (3 of 5)</vt:lpstr>
      <vt:lpstr>Start Programs and Open Data Files (4 of 5)</vt:lpstr>
      <vt:lpstr>Start Programs and Open Data Files (5 of 5)</vt:lpstr>
      <vt:lpstr>Create, Rename, and Copy Files and Folders (1 of 2)</vt:lpstr>
      <vt:lpstr>Create, Rename, and Copy Files and Folders (2 of 2)</vt:lpstr>
      <vt:lpstr>Use OneDrive as Cloud Storage</vt:lpstr>
      <vt:lpstr>Summary</vt:lpstr>
      <vt:lpstr>Questions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with Microsoft Office 2016 Volume 1, First Edition</dc:title>
  <dc:subject>Computer Science</dc:subject>
  <dc:creator>Gaskin/ Vargas/ Geoghan/ Graviett</dc:creator>
  <cp:keywords>Microsoft Office 2016</cp:keywords>
  <cp:lastModifiedBy>bookworm.am@outlook.com</cp:lastModifiedBy>
  <cp:revision>2306</cp:revision>
  <dcterms:created xsi:type="dcterms:W3CDTF">2014-07-14T20:04:21Z</dcterms:created>
  <dcterms:modified xsi:type="dcterms:W3CDTF">2018-09-26T20:54:07Z</dcterms:modified>
</cp:coreProperties>
</file>